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75" r:id="rId2"/>
    <p:sldId id="276" r:id="rId3"/>
    <p:sldId id="277" r:id="rId4"/>
    <p:sldId id="278" r:id="rId5"/>
    <p:sldId id="279" r:id="rId6"/>
    <p:sldId id="280" r:id="rId7"/>
    <p:sldId id="265" r:id="rId8"/>
    <p:sldId id="281" r:id="rId9"/>
    <p:sldId id="257" r:id="rId10"/>
    <p:sldId id="256" r:id="rId11"/>
    <p:sldId id="260" r:id="rId12"/>
    <p:sldId id="258" r:id="rId13"/>
    <p:sldId id="263" r:id="rId14"/>
    <p:sldId id="259" r:id="rId15"/>
    <p:sldId id="269" r:id="rId16"/>
    <p:sldId id="264" r:id="rId17"/>
    <p:sldId id="261" r:id="rId18"/>
    <p:sldId id="271" r:id="rId19"/>
    <p:sldId id="273" r:id="rId20"/>
    <p:sldId id="272" r:id="rId21"/>
    <p:sldId id="262" r:id="rId22"/>
    <p:sldId id="267" r:id="rId23"/>
    <p:sldId id="268" r:id="rId24"/>
    <p:sldId id="266" r:id="rId25"/>
    <p:sldId id="270" r:id="rId26"/>
    <p:sldId id="274" r:id="rId2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169" autoAdjust="0"/>
  </p:normalViewPr>
  <p:slideViewPr>
    <p:cSldViewPr>
      <p:cViewPr varScale="1">
        <p:scale>
          <a:sx n="83" d="100"/>
          <a:sy n="83" d="100"/>
        </p:scale>
        <p:origin x="1020"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F710D-1199-4FBF-9EF4-1DE292D4C012}" type="datetimeFigureOut">
              <a:rPr lang="zh-CN" altLang="en-US" smtClean="0"/>
              <a:t>2024/2/26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C4FD53-55BC-4F5A-A03F-B57EE7890534}" type="slidenum">
              <a:rPr lang="zh-CN" altLang="en-US" smtClean="0"/>
              <a:t>‹#›</a:t>
            </a:fld>
            <a:endParaRPr lang="zh-CN" altLang="en-US"/>
          </a:p>
        </p:txBody>
      </p:sp>
    </p:spTree>
    <p:extLst>
      <p:ext uri="{BB962C8B-B14F-4D97-AF65-F5344CB8AC3E}">
        <p14:creationId xmlns:p14="http://schemas.microsoft.com/office/powerpoint/2010/main" val="4006876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VR and AR tech is evolving fast, offering us incredible immersive experiences.</a:t>
            </a:r>
          </a:p>
          <a:p>
            <a:r>
              <a:rPr kumimoji="1" lang="zh-CN" altLang="en-US" dirty="0"/>
              <a:t>Yet, the headsets we wear in these virtual spaces make it tough to have a real face-to-face chat,</a:t>
            </a:r>
          </a:p>
          <a:p>
            <a:r>
              <a:rPr kumimoji="1" lang="zh-CN" altLang="en-US" dirty="0"/>
              <a:t>It's a problem that's especially tricky in teamwork and nuanced communication</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右边用来获得</a:t>
            </a:r>
            <a:r>
              <a:rPr lang="en-US" altLang="zh-CN" dirty="0" err="1"/>
              <a:t>gt</a:t>
            </a:r>
            <a:r>
              <a:rPr lang="zh-CN" altLang="en-US" dirty="0"/>
              <a:t>，具体就是配置和论文配置一样，</a:t>
            </a:r>
            <a:r>
              <a:rPr lang="en-US" altLang="zh-CN" dirty="0" err="1"/>
              <a:t>rgb</a:t>
            </a:r>
            <a:r>
              <a:rPr lang="zh-CN" altLang="en-US" dirty="0"/>
              <a:t>得到真的图像，然后后期再加上一块黑的</a:t>
            </a:r>
          </a:p>
          <a:p>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10</a:t>
            </a:fld>
            <a:endParaRPr lang="zh-CN" altLang="en-US"/>
          </a:p>
        </p:txBody>
      </p:sp>
    </p:spTree>
    <p:extLst>
      <p:ext uri="{BB962C8B-B14F-4D97-AF65-F5344CB8AC3E}">
        <p14:creationId xmlns:p14="http://schemas.microsoft.com/office/powerpoint/2010/main" val="2060047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这里结束 总计</a:t>
            </a:r>
            <a:r>
              <a:rPr lang="en-US" altLang="zh-CN" dirty="0"/>
              <a:t>2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first module, they reconstruct a personalized 3D animatable head model</a:t>
            </a:r>
            <a:r>
              <a:rPr lang="en-US" altLang="zh-CN" i="1" u="none" strike="sngStrike" dirty="0"/>
              <a:t> from a video sequence captured offline.</a:t>
            </a:r>
          </a:p>
          <a:p>
            <a:r>
              <a:rPr lang="en-US" altLang="zh-CN" dirty="0"/>
              <a:t>In the second module we propose a novel algorithm to align 3D head model to the face image with severe occlusion.</a:t>
            </a:r>
          </a:p>
          <a:p>
            <a:r>
              <a:rPr lang="en-US" altLang="zh-CN" dirty="0"/>
              <a:t> In the third module we propose another novel algorithm to process the warped near-infrared</a:t>
            </a:r>
            <a:r>
              <a:rPr lang="en-US" altLang="zh-CN" b="0" i="0" dirty="0">
                <a:solidFill>
                  <a:srgbClr val="333333"/>
                </a:solidFill>
                <a:effectLst/>
                <a:latin typeface="Arial" panose="020B0604020202020204" pitchFamily="34" charset="0"/>
              </a:rPr>
              <a:t>[ˌ</a:t>
            </a:r>
            <a:r>
              <a:rPr lang="en-US" altLang="zh-CN" b="0" i="0" dirty="0" err="1">
                <a:solidFill>
                  <a:srgbClr val="333333"/>
                </a:solidFill>
                <a:effectLst/>
                <a:latin typeface="Arial" panose="020B0604020202020204" pitchFamily="34" charset="0"/>
              </a:rPr>
              <a:t>ɪnfrəˈred</a:t>
            </a:r>
            <a:r>
              <a:rPr lang="en-US" altLang="zh-CN" b="0" i="0" dirty="0">
                <a:solidFill>
                  <a:srgbClr val="333333"/>
                </a:solidFill>
                <a:effectLst/>
                <a:latin typeface="Arial" panose="020B0604020202020204" pitchFamily="34" charset="0"/>
              </a:rPr>
              <a:t>]</a:t>
            </a:r>
            <a:r>
              <a:rPr lang="en-US" altLang="zh-CN" dirty="0"/>
              <a:t> eye images</a:t>
            </a:r>
          </a:p>
          <a:p>
            <a:r>
              <a:rPr lang="en-US" altLang="zh-CN" dirty="0"/>
              <a:t>In the fourth module they retrieve the reference image and then compose the complete face from different sources.</a:t>
            </a:r>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11</a:t>
            </a:fld>
            <a:endParaRPr lang="zh-CN" altLang="en-US"/>
          </a:p>
        </p:txBody>
      </p:sp>
    </p:spTree>
    <p:extLst>
      <p:ext uri="{BB962C8B-B14F-4D97-AF65-F5344CB8AC3E}">
        <p14:creationId xmlns:p14="http://schemas.microsoft.com/office/powerpoint/2010/main" val="339911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 </a:t>
            </a:r>
            <a:r>
              <a:rPr lang="en-US" altLang="zh-CN" dirty="0"/>
              <a:t>30s</a:t>
            </a:r>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12</a:t>
            </a:fld>
            <a:endParaRPr lang="zh-CN" altLang="en-US"/>
          </a:p>
        </p:txBody>
      </p:sp>
    </p:spTree>
    <p:extLst>
      <p:ext uri="{BB962C8B-B14F-4D97-AF65-F5344CB8AC3E}">
        <p14:creationId xmlns:p14="http://schemas.microsoft.com/office/powerpoint/2010/main" val="356463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至此 </a:t>
            </a:r>
            <a:r>
              <a:rPr lang="en-US" altLang="zh-CN" dirty="0"/>
              <a:t>2.5min</a:t>
            </a:r>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13</a:t>
            </a:fld>
            <a:endParaRPr lang="zh-CN" altLang="en-US"/>
          </a:p>
        </p:txBody>
      </p:sp>
    </p:spTree>
    <p:extLst>
      <p:ext uri="{BB962C8B-B14F-4D97-AF65-F5344CB8AC3E}">
        <p14:creationId xmlns:p14="http://schemas.microsoft.com/office/powerpoint/2010/main" val="2451362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a:t>
            </a:r>
            <a:r>
              <a:rPr lang="en-US" altLang="zh-CN" dirty="0"/>
              <a:t>【3 steps】</a:t>
            </a:r>
          </a:p>
          <a:p>
            <a:r>
              <a:rPr lang="en-US" altLang="zh-CN" dirty="0"/>
              <a:t>1.5 min</a:t>
            </a:r>
          </a:p>
          <a:p>
            <a:r>
              <a:rPr lang="en-US" altLang="zh-CN" dirty="0"/>
              <a:t>Step2</a:t>
            </a:r>
            <a:r>
              <a:rPr lang="zh-CN" altLang="en-US" dirty="0"/>
              <a:t>中</a:t>
            </a:r>
            <a:endParaRPr lang="en-US" altLang="zh-CN" dirty="0"/>
          </a:p>
          <a:p>
            <a:r>
              <a:rPr lang="zh-CN" altLang="en-US" dirty="0"/>
              <a:t>第一条</a:t>
            </a:r>
            <a:r>
              <a:rPr lang="en-US" altLang="zh-CN" dirty="0"/>
              <a:t>what </a:t>
            </a:r>
            <a:r>
              <a:rPr lang="zh-CN" altLang="en-US" dirty="0"/>
              <a:t>第二条</a:t>
            </a:r>
            <a:r>
              <a:rPr lang="en-US" altLang="zh-CN" dirty="0"/>
              <a:t>how</a:t>
            </a:r>
          </a:p>
          <a:p>
            <a:r>
              <a:rPr lang="zh-CN" altLang="en-US" dirty="0"/>
              <a:t>第三条具体怎么算：</a:t>
            </a:r>
            <a:endParaRPr lang="en-US" altLang="zh-CN" dirty="0"/>
          </a:p>
          <a:p>
            <a:r>
              <a:rPr lang="en-US" altLang="zh-CN" dirty="0"/>
              <a:t>The first term Ef is the projection error </a:t>
            </a:r>
          </a:p>
          <a:p>
            <a:r>
              <a:rPr lang="en-US" altLang="zh-CN" b="0" i="0" dirty="0">
                <a:solidFill>
                  <a:srgbClr val="374151"/>
                </a:solidFill>
                <a:effectLst/>
                <a:latin typeface="Söhne"/>
              </a:rPr>
              <a:t>which measures the Euclidean distance between visible facial features in the 2D image and the corresponding 3D points of the head model projected into the camera view. </a:t>
            </a:r>
            <a:endParaRPr lang="en-US" altLang="zh-CN" dirty="0"/>
          </a:p>
          <a:p>
            <a:r>
              <a:rPr lang="en-US" altLang="zh-CN" dirty="0"/>
              <a:t>The second term Ee is </a:t>
            </a:r>
            <a:r>
              <a:rPr lang="en-US" altLang="zh-CN" b="0" i="0" dirty="0">
                <a:solidFill>
                  <a:srgbClr val="374151"/>
                </a:solidFill>
                <a:effectLst/>
                <a:latin typeface="Söhne"/>
              </a:rPr>
              <a:t>the eye movement error </a:t>
            </a:r>
            <a:endParaRPr lang="en-US" altLang="zh-CN" dirty="0"/>
          </a:p>
          <a:p>
            <a:r>
              <a:rPr lang="en-US" altLang="zh-CN" b="0" i="0" dirty="0">
                <a:solidFill>
                  <a:srgbClr val="374151"/>
                </a:solidFill>
                <a:effectLst/>
                <a:latin typeface="Söhne"/>
              </a:rPr>
              <a:t>which measures the error between eye features in the 2D image from NIR and the corresponding 3D points of the head model (transformed through the eye camera's transformation matrices.)</a:t>
            </a:r>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14</a:t>
            </a:fld>
            <a:endParaRPr lang="zh-CN" altLang="en-US"/>
          </a:p>
        </p:txBody>
      </p:sp>
    </p:spTree>
    <p:extLst>
      <p:ext uri="{BB962C8B-B14F-4D97-AF65-F5344CB8AC3E}">
        <p14:creationId xmlns:p14="http://schemas.microsoft.com/office/powerpoint/2010/main" val="1144968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Et:</a:t>
            </a:r>
          </a:p>
          <a:p>
            <a:r>
              <a:rPr lang="en-US" altLang="zh-CN" b="0" i="0" dirty="0">
                <a:solidFill>
                  <a:srgbClr val="374151"/>
                </a:solidFill>
                <a:effectLst/>
                <a:latin typeface="Söhne"/>
              </a:rPr>
              <a:t>This term is the constraint term used to represent the temporal continuity of expression weights between consecutive frames.</a:t>
            </a:r>
          </a:p>
          <a:p>
            <a:r>
              <a:rPr lang="en-US" altLang="zh-CN" b="0" i="1" dirty="0">
                <a:solidFill>
                  <a:srgbClr val="374151"/>
                </a:solidFill>
                <a:effectLst/>
                <a:latin typeface="KaTeX_Math"/>
              </a:rPr>
              <a:t>It</a:t>
            </a:r>
            <a:r>
              <a:rPr lang="en-US" altLang="zh-CN" b="0" i="0" dirty="0">
                <a:solidFill>
                  <a:srgbClr val="374151"/>
                </a:solidFill>
                <a:effectLst/>
                <a:latin typeface="KaTeX_Main"/>
              </a:rPr>
              <a:t>​</a:t>
            </a:r>
            <a:r>
              <a:rPr lang="en-US" altLang="zh-CN" b="0" i="0" dirty="0">
                <a:solidFill>
                  <a:srgbClr val="374151"/>
                </a:solidFill>
                <a:effectLst/>
                <a:latin typeface="Söhne"/>
              </a:rPr>
              <a:t> ensures that the changes in facial expressions from one frame to the next are smooth and not abrupt.</a:t>
            </a:r>
          </a:p>
          <a:p>
            <a:endParaRPr lang="en-US" altLang="zh-CN" dirty="0"/>
          </a:p>
          <a:p>
            <a:r>
              <a:rPr lang="en-US" altLang="zh-CN" dirty="0"/>
              <a:t>Es:</a:t>
            </a:r>
          </a:p>
          <a:p>
            <a:r>
              <a:rPr lang="en-US" altLang="zh-CN" b="0" i="0" dirty="0">
                <a:solidFill>
                  <a:srgbClr val="374151"/>
                </a:solidFill>
                <a:effectLst/>
                <a:latin typeface="Söhne"/>
              </a:rPr>
              <a:t>This term is the regularization term used to  forces the expression weights to be close to the statistical center.</a:t>
            </a:r>
          </a:p>
          <a:p>
            <a:r>
              <a:rPr lang="en-US" altLang="zh-CN" b="0" i="1" dirty="0">
                <a:solidFill>
                  <a:srgbClr val="374151"/>
                </a:solidFill>
                <a:effectLst/>
                <a:latin typeface="KaTeX_Math"/>
              </a:rPr>
              <a:t>It </a:t>
            </a:r>
            <a:r>
              <a:rPr lang="en-US" altLang="zh-CN" b="0" i="0" dirty="0">
                <a:solidFill>
                  <a:srgbClr val="374151"/>
                </a:solidFill>
                <a:effectLst/>
                <a:latin typeface="Söhne"/>
              </a:rPr>
              <a:t>adds a penalty for expression weights that are far from a precomputed statistical norm(thereby avoiding unlikely facial expressions that do not conform to the learned model of expressions.)</a:t>
            </a:r>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15</a:t>
            </a:fld>
            <a:endParaRPr lang="zh-CN" altLang="en-US"/>
          </a:p>
        </p:txBody>
      </p:sp>
    </p:spTree>
    <p:extLst>
      <p:ext uri="{BB962C8B-B14F-4D97-AF65-F5344CB8AC3E}">
        <p14:creationId xmlns:p14="http://schemas.microsoft.com/office/powerpoint/2010/main" val="2610491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16</a:t>
            </a:fld>
            <a:endParaRPr lang="zh-CN" altLang="en-US"/>
          </a:p>
        </p:txBody>
      </p:sp>
    </p:spTree>
    <p:extLst>
      <p:ext uri="{BB962C8B-B14F-4D97-AF65-F5344CB8AC3E}">
        <p14:creationId xmlns:p14="http://schemas.microsoft.com/office/powerpoint/2010/main" val="1684558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17</a:t>
            </a:fld>
            <a:endParaRPr lang="zh-CN" altLang="en-US"/>
          </a:p>
        </p:txBody>
      </p:sp>
    </p:spTree>
    <p:extLst>
      <p:ext uri="{BB962C8B-B14F-4D97-AF65-F5344CB8AC3E}">
        <p14:creationId xmlns:p14="http://schemas.microsoft.com/office/powerpoint/2010/main" val="4108587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1.5 min</a:t>
            </a:r>
          </a:p>
          <a:p>
            <a:r>
              <a:rPr lang="en-US" altLang="zh-CN" dirty="0"/>
              <a:t>Step1:</a:t>
            </a:r>
          </a:p>
          <a:p>
            <a:r>
              <a:rPr lang="en-US" altLang="zh-CN" dirty="0"/>
              <a:t>The first term is the distance between head poses of the query image and the reference image candidate </a:t>
            </a:r>
          </a:p>
          <a:p>
            <a:r>
              <a:rPr lang="en-US" altLang="zh-CN" dirty="0"/>
              <a:t>The second term is the distance between 2D facial landmarks of the selected reference image in previous time frame (Lr−1) and current reference image candidate (Li r). </a:t>
            </a:r>
          </a:p>
          <a:p>
            <a:r>
              <a:rPr lang="en-US" altLang="zh-CN" i="1" u="none" strike="sngStrike" dirty="0">
                <a:solidFill>
                  <a:schemeClr val="bg1"/>
                </a:solidFill>
              </a:rPr>
              <a:t>This term removes large 2D translation between two consecutive image frames even they have similar poses. </a:t>
            </a:r>
          </a:p>
          <a:p>
            <a:r>
              <a:rPr lang="en-US" altLang="zh-CN" dirty="0"/>
              <a:t>The third term is defined so that current image candidate and previous reference image have close time stamps which ensures continuous.</a:t>
            </a:r>
          </a:p>
          <a:p>
            <a:endParaRPr lang="en-US" altLang="zh-CN"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18</a:t>
            </a:fld>
            <a:endParaRPr lang="zh-CN" altLang="en-US"/>
          </a:p>
        </p:txBody>
      </p:sp>
    </p:spTree>
    <p:extLst>
      <p:ext uri="{BB962C8B-B14F-4D97-AF65-F5344CB8AC3E}">
        <p14:creationId xmlns:p14="http://schemas.microsoft.com/office/powerpoint/2010/main" val="206622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29698-D61E-7DC7-5D2A-7C28871F39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39BE4D-E679-97E6-0635-64DD881007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4D9AE8-C304-F154-2EB7-3CD4FA7F9A8F}"/>
              </a:ext>
            </a:extLst>
          </p:cNvPr>
          <p:cNvSpPr>
            <a:spLocks noGrp="1"/>
          </p:cNvSpPr>
          <p:nvPr>
            <p:ph type="body" idx="1"/>
          </p:nvPr>
        </p:nvSpPr>
        <p:spPr/>
        <p:txBody>
          <a:bodyPr/>
          <a:lstStyle/>
          <a:p>
            <a:r>
              <a:rPr lang="en-US" altLang="zh-CN" dirty="0"/>
              <a:t>Step2:</a:t>
            </a:r>
          </a:p>
          <a:p>
            <a:r>
              <a:rPr lang="en-US" altLang="zh-CN" b="1" i="1" dirty="0">
                <a:effectLst/>
                <a:latin typeface="KaTeX_Math"/>
              </a:rPr>
              <a:t>Ed</a:t>
            </a:r>
            <a:r>
              <a:rPr lang="en-US" altLang="zh-CN" b="1" i="0" dirty="0">
                <a:effectLst/>
                <a:latin typeface="KaTeX_Main"/>
              </a:rPr>
              <a:t>​</a:t>
            </a:r>
            <a:r>
              <a:rPr lang="en-US" altLang="zh-CN" b="0" i="0" dirty="0">
                <a:solidFill>
                  <a:srgbClr val="374151"/>
                </a:solidFill>
                <a:effectLst/>
                <a:latin typeface="Söhne"/>
              </a:rPr>
              <a:t>: data term ensuring that the pixel values are not distorted beyond the effects of the bilinear interpolation.</a:t>
            </a:r>
          </a:p>
          <a:p>
            <a:r>
              <a:rPr lang="en-US" altLang="zh-CN" b="1" i="1" dirty="0">
                <a:effectLst/>
                <a:latin typeface="KaTeX_Math"/>
              </a:rPr>
              <a:t>Es</a:t>
            </a:r>
            <a:r>
              <a:rPr lang="en-US" altLang="zh-CN" b="1" i="0" dirty="0">
                <a:effectLst/>
                <a:latin typeface="KaTeX_Main"/>
              </a:rPr>
              <a:t>​</a:t>
            </a:r>
            <a:r>
              <a:rPr lang="en-US" altLang="zh-CN" b="0" i="0" dirty="0">
                <a:solidFill>
                  <a:srgbClr val="374151"/>
                </a:solidFill>
                <a:effectLst/>
                <a:latin typeface="Söhne"/>
              </a:rPr>
              <a:t>: similarity transformation term that ensure that the warped image preserves the geometric features of the face.</a:t>
            </a:r>
          </a:p>
          <a:p>
            <a:r>
              <a:rPr lang="en-US" altLang="zh-CN" b="1" i="1" dirty="0">
                <a:effectLst/>
                <a:latin typeface="KaTeX_Math"/>
              </a:rPr>
              <a:t>Eb</a:t>
            </a:r>
            <a:r>
              <a:rPr lang="en-US" altLang="zh-CN" b="1" i="0" dirty="0">
                <a:effectLst/>
                <a:latin typeface="KaTeX_Main"/>
              </a:rPr>
              <a:t>​</a:t>
            </a:r>
            <a:r>
              <a:rPr lang="en-US" altLang="zh-CN" b="0" i="0" dirty="0">
                <a:solidFill>
                  <a:srgbClr val="374151"/>
                </a:solidFill>
                <a:effectLst/>
                <a:latin typeface="Söhne"/>
              </a:rPr>
              <a:t>: This term is used to reduce the transformation outside the face region.</a:t>
            </a:r>
          </a:p>
          <a:p>
            <a:r>
              <a:rPr lang="en-US" altLang="zh-CN" b="1" i="1" dirty="0">
                <a:effectLst/>
                <a:latin typeface="KaTeX_Math"/>
              </a:rPr>
              <a:t>Eh</a:t>
            </a:r>
            <a:r>
              <a:rPr lang="en-US" altLang="zh-CN" b="1" i="0" dirty="0">
                <a:effectLst/>
                <a:latin typeface="KaTeX_Main"/>
              </a:rPr>
              <a:t>​</a:t>
            </a:r>
            <a:r>
              <a:rPr lang="en-US" altLang="zh-CN" b="0" i="0" dirty="0">
                <a:solidFill>
                  <a:srgbClr val="374151"/>
                </a:solidFill>
                <a:effectLst/>
                <a:latin typeface="Söhne"/>
              </a:rPr>
              <a:t>: This term is introduced to </a:t>
            </a:r>
            <a:r>
              <a:rPr lang="en-US" altLang="zh-CN" b="0" i="1" strike="sngStrike" dirty="0">
                <a:solidFill>
                  <a:srgbClr val="374151"/>
                </a:solidFill>
                <a:effectLst/>
                <a:latin typeface="Söhne"/>
              </a:rPr>
              <a:t>constrain the silhouette of the face in the image </a:t>
            </a:r>
            <a:r>
              <a:rPr lang="zh-CN" altLang="en-US" b="0" i="1" strike="sngStrike" dirty="0">
                <a:solidFill>
                  <a:srgbClr val="374151"/>
                </a:solidFill>
                <a:effectLst/>
                <a:latin typeface="Söhne"/>
              </a:rPr>
              <a:t>即</a:t>
            </a:r>
            <a:r>
              <a:rPr lang="en-US" altLang="zh-CN" b="0" i="0" dirty="0">
                <a:solidFill>
                  <a:srgbClr val="374151"/>
                </a:solidFill>
                <a:effectLst/>
                <a:latin typeface="Söhne"/>
              </a:rPr>
              <a:t>ensuring a smooth transition and avoiding artifacts along the silhouette</a:t>
            </a:r>
            <a:r>
              <a:rPr lang="en-US" altLang="zh-CN" b="0" i="0" dirty="0">
                <a:solidFill>
                  <a:srgbClr val="333333"/>
                </a:solidFill>
                <a:effectLst/>
                <a:latin typeface="Arial" panose="020B0604020202020204" pitchFamily="34" charset="0"/>
              </a:rPr>
              <a:t>[ˌ</a:t>
            </a:r>
            <a:r>
              <a:rPr lang="en-US" altLang="zh-CN" b="0" i="0" dirty="0" err="1">
                <a:solidFill>
                  <a:srgbClr val="333333"/>
                </a:solidFill>
                <a:effectLst/>
                <a:latin typeface="Arial" panose="020B0604020202020204" pitchFamily="34" charset="0"/>
              </a:rPr>
              <a:t>sɪluˈet</a:t>
            </a:r>
            <a:r>
              <a:rPr lang="en-US" altLang="zh-CN" b="0" i="0" dirty="0">
                <a:solidFill>
                  <a:srgbClr val="333333"/>
                </a:solidFill>
                <a:effectLst/>
                <a:latin typeface="Arial" panose="020B0604020202020204" pitchFamily="34" charset="0"/>
              </a:rPr>
              <a:t>]</a:t>
            </a:r>
            <a:r>
              <a:rPr lang="en-US" altLang="zh-CN" b="0" i="0" dirty="0">
                <a:solidFill>
                  <a:srgbClr val="374151"/>
                </a:solidFill>
                <a:effectLst/>
                <a:latin typeface="Söhne"/>
              </a:rPr>
              <a:t> of the face.</a:t>
            </a:r>
            <a:endParaRPr lang="en-US" altLang="zh-CN" dirty="0"/>
          </a:p>
          <a:p>
            <a:r>
              <a:rPr lang="zh-CN" altLang="en-US" i="1" strike="sngStrike" dirty="0"/>
              <a:t>图的解释；</a:t>
            </a:r>
            <a:endParaRPr lang="en-US" altLang="zh-CN" i="1" strike="sngStrike" dirty="0"/>
          </a:p>
          <a:p>
            <a:r>
              <a:rPr lang="en-US" altLang="zh-CN" i="1" strike="sngStrike" dirty="0"/>
              <a:t>1) The mask used to blend images from different sources. The green region represents the background we would like to keep in the final result. The red region represent the head region that is extracted from the warped reference image. The purple region is the region corresponding to the NIR eye images</a:t>
            </a:r>
          </a:p>
          <a:p>
            <a:r>
              <a:rPr lang="en-US" altLang="zh-CN" i="1" strike="sngStrike" dirty="0"/>
              <a:t>2) The query image with the face occluded by the HMD. </a:t>
            </a:r>
          </a:p>
          <a:p>
            <a:r>
              <a:rPr lang="en-US" altLang="zh-CN" i="1" strike="sngStrike" dirty="0"/>
              <a:t>3) The blending result of the query image, warped reference image, and colorized eye images. </a:t>
            </a:r>
          </a:p>
          <a:p>
            <a:r>
              <a:rPr lang="en-US" altLang="zh-CN" i="1" strike="sngStrike" dirty="0"/>
              <a:t>4) The final blending result after background replacement</a:t>
            </a:r>
            <a:endParaRPr lang="zh-CN" altLang="en-US" i="1" strike="sngStrike" dirty="0"/>
          </a:p>
        </p:txBody>
      </p:sp>
      <p:sp>
        <p:nvSpPr>
          <p:cNvPr id="4" name="灯片编号占位符 3">
            <a:extLst>
              <a:ext uri="{FF2B5EF4-FFF2-40B4-BE49-F238E27FC236}">
                <a16:creationId xmlns:a16="http://schemas.microsoft.com/office/drawing/2014/main" id="{AFC4207B-B2C3-AB41-341B-F070D8FD1B85}"/>
              </a:ext>
            </a:extLst>
          </p:cNvPr>
          <p:cNvSpPr>
            <a:spLocks noGrp="1"/>
          </p:cNvSpPr>
          <p:nvPr>
            <p:ph type="sldNum" sz="quarter" idx="5"/>
          </p:nvPr>
        </p:nvSpPr>
        <p:spPr/>
        <p:txBody>
          <a:bodyPr/>
          <a:lstStyle/>
          <a:p>
            <a:fld id="{3EC4FD53-55BC-4F5A-A03F-B57EE7890534}" type="slidenum">
              <a:rPr lang="zh-CN" altLang="en-US" smtClean="0"/>
              <a:t>19</a:t>
            </a:fld>
            <a:endParaRPr lang="zh-CN" altLang="en-US"/>
          </a:p>
        </p:txBody>
      </p:sp>
    </p:spTree>
    <p:extLst>
      <p:ext uri="{BB962C8B-B14F-4D97-AF65-F5344CB8AC3E}">
        <p14:creationId xmlns:p14="http://schemas.microsoft.com/office/powerpoint/2010/main" val="2812582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Researchers are focusing their efforts on three main areas to smooth out these communication bumps</a:t>
            </a:r>
            <a:r>
              <a:rPr lang="en-US" altLang="zh-CN" dirty="0"/>
              <a:t>.</a:t>
            </a:r>
          </a:p>
          <a:p>
            <a:r>
              <a:rPr lang="en-US" altLang="zh-CN" dirty="0"/>
              <a:t>I'm about to walk you through the highlights of their work in these areas.</a:t>
            </a:r>
          </a:p>
          <a:p>
            <a:endParaRPr lang="en-US" altLang="zh-CN" dirty="0"/>
          </a:p>
          <a:p>
            <a:r>
              <a:rPr lang="zh-CN" altLang="en-US" b="0" i="0" dirty="0">
                <a:solidFill>
                  <a:srgbClr val="0D0D0D"/>
                </a:solidFill>
                <a:effectLst/>
                <a:latin typeface="Söhne"/>
              </a:rPr>
              <a:t>通过使用高分辨率摄像头和其他传感器捕捉人类面部表情的微妙变化</a:t>
            </a:r>
            <a:endParaRPr lang="en-US" altLang="zh-CN" b="0" i="0" dirty="0">
              <a:solidFill>
                <a:srgbClr val="0D0D0D"/>
              </a:solidFill>
              <a:effectLst/>
              <a:latin typeface="Söhne"/>
            </a:endParaRPr>
          </a:p>
          <a:p>
            <a:r>
              <a:rPr lang="en-US" altLang="zh-CN" b="0" i="0" dirty="0">
                <a:solidFill>
                  <a:srgbClr val="0D0D0D"/>
                </a:solidFill>
                <a:effectLst/>
                <a:latin typeface="Söhne"/>
              </a:rPr>
              <a:t>Capturing subtle changes in human facial expressions by using high-resolution cameras and other sensors</a:t>
            </a:r>
          </a:p>
          <a:p>
            <a:r>
              <a:rPr lang="zh-CN" altLang="en-US" b="0" i="0" dirty="0">
                <a:solidFill>
                  <a:srgbClr val="0D0D0D"/>
                </a:solidFill>
                <a:effectLst/>
                <a:latin typeface="Söhne"/>
              </a:rPr>
              <a:t>从图像或视频中重建一个人的三维面部模型，并可能合成面部的外观，包括纹理和色彩</a:t>
            </a:r>
            <a:endParaRPr lang="en-US" altLang="zh-CN" b="0" i="0" dirty="0">
              <a:solidFill>
                <a:srgbClr val="0D0D0D"/>
              </a:solidFill>
              <a:effectLst/>
              <a:latin typeface="Söhne"/>
            </a:endParaRPr>
          </a:p>
          <a:p>
            <a:r>
              <a:rPr lang="en-US" altLang="zh-CN" b="0" i="0" dirty="0">
                <a:solidFill>
                  <a:srgbClr val="0D0D0D"/>
                </a:solidFill>
                <a:effectLst/>
                <a:latin typeface="Söhne"/>
              </a:rPr>
              <a:t>reconstructing a 3D model of a person's face from an image or video and possibly compositing the appearance of the face, including textures and colors</a:t>
            </a:r>
          </a:p>
          <a:p>
            <a:endParaRPr lang="en-US" altLang="zh-CN" b="0" i="0" dirty="0">
              <a:solidFill>
                <a:srgbClr val="0D0D0D"/>
              </a:solidFill>
              <a:effectLst/>
              <a:latin typeface="Söhne"/>
            </a:endParaRPr>
          </a:p>
          <a:p>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E7AFA-32B2-45C6-FF44-3379DB59EF2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BAF8CD-0943-3014-2C3B-1244593DB57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22603F-654E-FF30-B051-4ECA957D1C8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09C8D16-DA79-2D8B-A6CF-963E8DFAC7CE}"/>
              </a:ext>
            </a:extLst>
          </p:cNvPr>
          <p:cNvSpPr>
            <a:spLocks noGrp="1"/>
          </p:cNvSpPr>
          <p:nvPr>
            <p:ph type="sldNum" sz="quarter" idx="5"/>
          </p:nvPr>
        </p:nvSpPr>
        <p:spPr/>
        <p:txBody>
          <a:bodyPr/>
          <a:lstStyle/>
          <a:p>
            <a:fld id="{3EC4FD53-55BC-4F5A-A03F-B57EE7890534}" type="slidenum">
              <a:rPr lang="zh-CN" altLang="en-US" smtClean="0"/>
              <a:t>20</a:t>
            </a:fld>
            <a:endParaRPr lang="zh-CN" altLang="en-US"/>
          </a:p>
        </p:txBody>
      </p:sp>
    </p:spTree>
    <p:extLst>
      <p:ext uri="{BB962C8B-B14F-4D97-AF65-F5344CB8AC3E}">
        <p14:creationId xmlns:p14="http://schemas.microsoft.com/office/powerpoint/2010/main" val="3851354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21</a:t>
            </a:fld>
            <a:endParaRPr lang="zh-CN" altLang="en-US"/>
          </a:p>
        </p:txBody>
      </p:sp>
    </p:spTree>
    <p:extLst>
      <p:ext uri="{BB962C8B-B14F-4D97-AF65-F5344CB8AC3E}">
        <p14:creationId xmlns:p14="http://schemas.microsoft.com/office/powerpoint/2010/main" val="1337799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1.5min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problem is solved in LAB color spaces where L:luminance a:green b: blue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We denote the input NIR image as I, the reference image as M, and output color image as C.</a:t>
            </a:r>
          </a:p>
          <a:p>
            <a:endParaRPr lang="en-US" altLang="zh-CN" dirty="0"/>
          </a:p>
          <a:p>
            <a:r>
              <a:rPr lang="zh-CN" altLang="en-US" dirty="0"/>
              <a:t>第一步中：这里是两种截然不同的方法！</a:t>
            </a:r>
            <a:endParaRPr lang="en-US" altLang="zh-CN" dirty="0"/>
          </a:p>
          <a:p>
            <a:r>
              <a:rPr lang="en-US" altLang="zh-CN" dirty="0"/>
              <a:t>Two existing algorithms [26, 30] are applied and evaluated</a:t>
            </a:r>
          </a:p>
          <a:p>
            <a:r>
              <a:rPr lang="en-US" altLang="zh-CN" i="1" strike="sngStrike" dirty="0"/>
              <a:t>The first algorithm [26] is a straightforward histogram transfer based on the standard deviations and mean values of </a:t>
            </a:r>
            <a:r>
              <a:rPr lang="en-US" altLang="zh-CN" i="1" strike="sngStrike" dirty="0" err="1"/>
              <a:t>Lchannel</a:t>
            </a:r>
            <a:r>
              <a:rPr lang="en-US" altLang="zh-CN" i="1" strike="sngStrike" dirty="0"/>
              <a:t> of I and M. </a:t>
            </a:r>
          </a:p>
          <a:p>
            <a:r>
              <a:rPr lang="en-US" altLang="zh-CN" i="1" strike="sngStrike" dirty="0"/>
              <a:t>While In the second algorithm [30], the images I and M are aligned based on the landmarks and the SIFT flow and are decomposed into multiscale Laplacian stacks which are updated by the gain maps and are aggregated to generate CL.</a:t>
            </a:r>
          </a:p>
          <a:p>
            <a:r>
              <a:rPr lang="en-US" altLang="zh-CN" dirty="0"/>
              <a:t>The second one performs better but is time-consuming</a:t>
            </a:r>
          </a:p>
          <a:p>
            <a:r>
              <a:rPr lang="zh-CN" altLang="en-US" dirty="0"/>
              <a:t>第二步中：</a:t>
            </a:r>
            <a:endParaRPr lang="en-US" altLang="zh-CN" dirty="0"/>
          </a:p>
          <a:p>
            <a:r>
              <a:rPr lang="zh-CN" altLang="en-US" dirty="0"/>
              <a:t>第一个</a:t>
            </a:r>
            <a:r>
              <a:rPr lang="en-US" altLang="zh-CN" dirty="0"/>
              <a:t>Equation </a:t>
            </a:r>
            <a:r>
              <a:rPr lang="zh-CN" altLang="en-US" dirty="0"/>
              <a:t>的目的是：</a:t>
            </a:r>
            <a:endParaRPr lang="en-US" altLang="zh-CN" dirty="0"/>
          </a:p>
          <a:p>
            <a:r>
              <a:rPr lang="en-US" altLang="zh-CN" dirty="0"/>
              <a:t>This equation minimizes the difference between the color at pixel p and its weighted averages of the neighboring pixels</a:t>
            </a:r>
            <a:r>
              <a:rPr lang="en-US" altLang="zh-CN" i="1" strike="sngStrike" dirty="0"/>
              <a:t>. The weight </a:t>
            </a:r>
            <a:r>
              <a:rPr lang="en-US" altLang="zh-CN" i="1" strike="sngStrike" dirty="0" err="1"/>
              <a:t>wpq</a:t>
            </a:r>
            <a:r>
              <a:rPr lang="en-US" altLang="zh-CN" i="1" strike="sngStrike" dirty="0"/>
              <a:t> is computed based on CL and statistics of the local patch around p. Pm are the pre-defined seed pixels</a:t>
            </a:r>
          </a:p>
          <a:p>
            <a:r>
              <a:rPr lang="zh-CN" altLang="en-US" dirty="0"/>
              <a:t>第二个</a:t>
            </a:r>
            <a:r>
              <a:rPr lang="en-US" altLang="zh-CN" dirty="0"/>
              <a:t>equation</a:t>
            </a:r>
          </a:p>
          <a:p>
            <a:r>
              <a:rPr lang="en-US" altLang="zh-CN" dirty="0"/>
              <a:t>IF we only use the first equation, we will still get  obvious artifacts.</a:t>
            </a:r>
          </a:p>
          <a:p>
            <a:r>
              <a:rPr lang="en-US" altLang="zh-CN" dirty="0"/>
              <a:t>The second equation removes that using a voting scheme to remove the unreliable seed pixels. We first run adaptive k-means clustering to segment the image M at gray scale level. Then we only select seed pixels with high confidence that is measured by</a:t>
            </a:r>
          </a:p>
          <a:p>
            <a:r>
              <a:rPr lang="en-US" altLang="zh-CN" dirty="0"/>
              <a:t>where Ip is the intensity value of </a:t>
            </a:r>
            <a:r>
              <a:rPr lang="en-US" altLang="zh-CN" dirty="0" err="1"/>
              <a:t>pth</a:t>
            </a:r>
            <a:r>
              <a:rPr lang="en-US" altLang="zh-CN" dirty="0"/>
              <a:t> pixel in I and </a:t>
            </a:r>
            <a:r>
              <a:rPr lang="en-US" altLang="zh-CN" dirty="0" err="1"/>
              <a:t>Ic</a:t>
            </a:r>
            <a:r>
              <a:rPr lang="en-US" altLang="zh-CN" dirty="0"/>
              <a:t> is the intensity value of the center of each segment. </a:t>
            </a:r>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22</a:t>
            </a:fld>
            <a:endParaRPr lang="zh-CN" altLang="en-US"/>
          </a:p>
        </p:txBody>
      </p:sp>
    </p:spTree>
    <p:extLst>
      <p:ext uri="{BB962C8B-B14F-4D97-AF65-F5344CB8AC3E}">
        <p14:creationId xmlns:p14="http://schemas.microsoft.com/office/powerpoint/2010/main" val="2005740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1.5 min</a:t>
            </a:r>
          </a:p>
          <a:p>
            <a:r>
              <a:rPr lang="en-US" altLang="zh-CN" dirty="0"/>
              <a:t>After the last step, the result still contains very strong IR color distortion effects</a:t>
            </a:r>
          </a:p>
          <a:p>
            <a:r>
              <a:rPr lang="zh-CN" altLang="en-US" dirty="0"/>
              <a:t>第一个框：分区域在</a:t>
            </a:r>
            <a:r>
              <a:rPr lang="en-US" altLang="zh-CN" dirty="0"/>
              <a:t>histogram transform</a:t>
            </a:r>
          </a:p>
          <a:p>
            <a:r>
              <a:rPr lang="en-US" altLang="zh-CN" dirty="0"/>
              <a:t>First &amp; Second:</a:t>
            </a:r>
          </a:p>
          <a:p>
            <a:r>
              <a:rPr lang="en-US" altLang="zh-CN" dirty="0"/>
              <a:t>detect iris and pupil !boundaries! in both </a:t>
            </a:r>
            <a:r>
              <a:rPr lang="en-US" altLang="zh-CN" dirty="0" err="1"/>
              <a:t>nir</a:t>
            </a:r>
            <a:r>
              <a:rPr lang="en-US" altLang="zh-CN" dirty="0"/>
              <a:t> images and color. Combining with the eye landmarks, we segment the eye regions into three categories, pupil, iris, and sclera. </a:t>
            </a:r>
          </a:p>
          <a:p>
            <a:r>
              <a:rPr lang="en-US" altLang="zh-CN" dirty="0"/>
              <a:t>Third: </a:t>
            </a:r>
          </a:p>
          <a:p>
            <a:r>
              <a:rPr lang="en-US" altLang="zh-CN" dirty="0"/>
              <a:t>Then apply histogram transformation separately in the regions of these categories. </a:t>
            </a:r>
          </a:p>
          <a:p>
            <a:r>
              <a:rPr lang="en-US" altLang="zh-CN" dirty="0"/>
              <a:t>This result partially removes color distortion effects. However, it introduces strong artifacts around boundaries of these categories and makes the result unnatural.</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第二个框</a:t>
            </a:r>
            <a:r>
              <a:rPr lang="en-US" altLang="zh-CN" dirty="0"/>
              <a:t> FOURTH:</a:t>
            </a:r>
            <a:br>
              <a:rPr lang="en-US" altLang="zh-CN" dirty="0"/>
            </a:br>
            <a:r>
              <a:rPr lang="en-US" altLang="zh-CN" dirty="0"/>
              <a:t>In order to remove the artifacts, we formulate a minimization based on a cost function with three terms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first term Ed is the data term that color an unknown pixel same as the seed pixel in the input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Es is the smoothness term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the last term Eb is the Poisson equation with Dirichlet boundary conditions inspired by the gradient image editing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23</a:t>
            </a:fld>
            <a:endParaRPr lang="zh-CN" altLang="en-US"/>
          </a:p>
        </p:txBody>
      </p:sp>
    </p:spTree>
    <p:extLst>
      <p:ext uri="{BB962C8B-B14F-4D97-AF65-F5344CB8AC3E}">
        <p14:creationId xmlns:p14="http://schemas.microsoft.com/office/powerpoint/2010/main" val="3197375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Simulation Results. (1st column) are the input images with eye images shown at the bottom of each face image. </a:t>
            </a:r>
          </a:p>
          <a:p>
            <a:r>
              <a:rPr lang="en-US" altLang="zh-CN" dirty="0"/>
              <a:t>(2nd column) are the synthesized face images by our system. </a:t>
            </a:r>
          </a:p>
          <a:p>
            <a:r>
              <a:rPr lang="en-US" altLang="zh-CN" dirty="0"/>
              <a:t>(3rd column) are the ground truth images. </a:t>
            </a:r>
          </a:p>
          <a:p>
            <a:r>
              <a:rPr lang="en-US" altLang="zh-CN" dirty="0"/>
              <a:t>(4th column) are the error maps between ground truth and synthesized image</a:t>
            </a:r>
            <a:endParaRPr lang="zh-CN" altLang="en-US" dirty="0"/>
          </a:p>
        </p:txBody>
      </p:sp>
      <p:sp>
        <p:nvSpPr>
          <p:cNvPr id="4" name="灯片编号占位符 3"/>
          <p:cNvSpPr>
            <a:spLocks noGrp="1"/>
          </p:cNvSpPr>
          <p:nvPr>
            <p:ph type="sldNum" sz="quarter" idx="5"/>
          </p:nvPr>
        </p:nvSpPr>
        <p:spPr/>
        <p:txBody>
          <a:bodyPr/>
          <a:lstStyle/>
          <a:p>
            <a:fld id="{3EC4FD53-55BC-4F5A-A03F-B57EE7890534}" type="slidenum">
              <a:rPr lang="zh-CN" altLang="en-US" smtClean="0"/>
              <a:t>25</a:t>
            </a:fld>
            <a:endParaRPr lang="zh-CN" altLang="en-US"/>
          </a:p>
        </p:txBody>
      </p:sp>
    </p:spTree>
    <p:extLst>
      <p:ext uri="{BB962C8B-B14F-4D97-AF65-F5344CB8AC3E}">
        <p14:creationId xmlns:p14="http://schemas.microsoft.com/office/powerpoint/2010/main" val="3050498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B4788-025C-43F9-201F-98F3DEEDF2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829B22-E96D-C476-77E8-3A60724598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81ED35A-AF91-289E-9F3D-53381C144E1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58E89B4-704C-8C4A-CE32-6B5D8F3A1C7A}"/>
              </a:ext>
            </a:extLst>
          </p:cNvPr>
          <p:cNvSpPr>
            <a:spLocks noGrp="1"/>
          </p:cNvSpPr>
          <p:nvPr>
            <p:ph type="sldNum" sz="quarter" idx="5"/>
          </p:nvPr>
        </p:nvSpPr>
        <p:spPr/>
        <p:txBody>
          <a:bodyPr/>
          <a:lstStyle/>
          <a:p>
            <a:fld id="{3EC4FD53-55BC-4F5A-A03F-B57EE7890534}" type="slidenum">
              <a:rPr lang="zh-CN" altLang="en-US" smtClean="0"/>
              <a:t>26</a:t>
            </a:fld>
            <a:endParaRPr lang="zh-CN" altLang="en-US"/>
          </a:p>
        </p:txBody>
      </p:sp>
    </p:spTree>
    <p:extLst>
      <p:ext uri="{BB962C8B-B14F-4D97-AF65-F5344CB8AC3E}">
        <p14:creationId xmlns:p14="http://schemas.microsoft.com/office/powerpoint/2010/main" val="2672018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a:t>
            </a:r>
            <a:r>
              <a:rPr lang="zh-CN" altLang="en-US" dirty="0"/>
              <a:t>he first area focuses on facial performance capture technology.</a:t>
            </a:r>
          </a:p>
          <a:p>
            <a:r>
              <a:rPr lang="zh-CN" altLang="en-US" dirty="0"/>
              <a:t>Various methods have been developed, such as training 3D shape regressors from 2D images,</a:t>
            </a:r>
          </a:p>
          <a:p>
            <a:r>
              <a:rPr lang="zh-CN" altLang="en-US" dirty="0"/>
              <a:t>using DDE models for precise facial feature point inference, and employing local regressors to capture facial details like wrinkles. </a:t>
            </a:r>
          </a:p>
          <a:p>
            <a:r>
              <a:rPr lang="zh-CN" altLang="en-US" dirty="0"/>
              <a:t>These techniques enable real-time capture without the need for user-specific calibration but may face stability issues in obstructed or uncontrolled environments.</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a:t>
            </a:r>
            <a:r>
              <a:rPr lang="en-US" altLang="zh-CN" dirty="0"/>
              <a:t>DDE</a:t>
            </a:r>
            <a:r>
              <a:rPr lang="zh-CN" altLang="en-US" dirty="0"/>
              <a:t>（</a:t>
            </a:r>
            <a:r>
              <a:rPr lang="en-US" altLang="zh-CN" dirty="0"/>
              <a:t>Dynamic Dense Expression</a:t>
            </a:r>
            <a:r>
              <a:rPr lang="zh-CN" altLang="en-US" dirty="0"/>
              <a:t>）回归器来预测面部的</a:t>
            </a:r>
            <a:r>
              <a:rPr lang="en-US" altLang="zh-CN" dirty="0"/>
              <a:t>2D</a:t>
            </a:r>
            <a:r>
              <a:rPr lang="zh-CN" altLang="en-US" dirty="0"/>
              <a:t>标志和</a:t>
            </a:r>
            <a:r>
              <a:rPr lang="en-US" altLang="zh-CN" dirty="0"/>
              <a:t>3D</a:t>
            </a:r>
            <a:r>
              <a:rPr lang="zh-CN" altLang="en-US" dirty="0"/>
              <a:t>形状。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结合用户的特定面部混合形状和摄像头矩阵调整预测</a:t>
            </a:r>
            <a:r>
              <a:rPr lang="en-US" altLang="zh-CN" dirty="0"/>
              <a:t>,</a:t>
            </a:r>
            <a:r>
              <a:rPr lang="zh-CN" altLang="en-US" dirty="0"/>
              <a:t>生成最终的面部形状向量，这个向量可以用来驱动数字化的虚拟人物</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en-US" altLang="zh-CN" dirty="0"/>
          </a:p>
          <a:p>
            <a:endParaRPr lang="en-US" altLang="zh-CN" dirty="0"/>
          </a:p>
          <a:p>
            <a:pPr algn="l">
              <a:buFont typeface="+mj-lt"/>
              <a:buAutoNum type="arabicPeriod"/>
            </a:pPr>
            <a:r>
              <a:rPr lang="zh-CN" altLang="en-US" b="0" i="0" dirty="0">
                <a:solidFill>
                  <a:srgbClr val="0D0D0D"/>
                </a:solidFill>
                <a:effectLst/>
                <a:latin typeface="Söhne"/>
              </a:rPr>
              <a:t>尽管皱纹在面部不同区域出现，不同规模变化，但在局部区域它们显示出高度的自相似性。这意味着皱纹的视觉外观和它们局部的形状直接相关。</a:t>
            </a:r>
          </a:p>
          <a:p>
            <a:pPr algn="l">
              <a:buFont typeface="+mj-lt"/>
              <a:buAutoNum type="arabicPeriod"/>
            </a:pPr>
            <a:r>
              <a:rPr lang="zh-CN" altLang="en-US" b="1" i="0" dirty="0">
                <a:solidFill>
                  <a:srgbClr val="0D0D0D"/>
                </a:solidFill>
                <a:effectLst/>
                <a:latin typeface="Söhne"/>
              </a:rPr>
              <a:t>训练回归器</a:t>
            </a:r>
            <a:r>
              <a:rPr lang="zh-CN" altLang="en-US" b="0" i="0" dirty="0">
                <a:solidFill>
                  <a:srgbClr val="0D0D0D"/>
                </a:solidFill>
                <a:effectLst/>
                <a:latin typeface="Söhne"/>
              </a:rPr>
              <a:t>：利用高分辨率的捕捉数据，训练局部回归器来预测在运行时局部外观的局部几何形状。</a:t>
            </a:r>
            <a:endParaRPr lang="en-US" altLang="zh-CN"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b="1" dirty="0"/>
              <a:t>密集的深度信息和高帧率来捕捉细节，如果遇到遮挡或者环境中的变化大，这些条件可能不满足，导致捕捉的质量下降。系统需要清晰的视野和一致的照明来准确地追踪运动</a:t>
            </a:r>
            <a:endParaRPr lang="zh-CN" altLang="en-US" dirty="0"/>
          </a:p>
          <a:p>
            <a:pPr algn="l">
              <a:buFont typeface="+mj-lt"/>
              <a:buNone/>
            </a:pPr>
            <a:endParaRPr lang="zh-CN" altLang="en-US" b="0" i="0" dirty="0">
              <a:solidFill>
                <a:srgbClr val="0D0D0D"/>
              </a:solidFill>
              <a:effectLst/>
              <a:latin typeface="Söhne"/>
            </a:endParaRP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a:t>
            </a:r>
            <a:r>
              <a:rPr lang="zh-CN" altLang="en-US" dirty="0"/>
              <a:t>o address these challenges, </a:t>
            </a:r>
            <a:r>
              <a:rPr lang="en-US" altLang="zh-CN" dirty="0"/>
              <a:t>the researchers </a:t>
            </a:r>
            <a:r>
              <a:rPr lang="zh-CN" altLang="en-US" dirty="0"/>
              <a:t>proposed </a:t>
            </a:r>
            <a:r>
              <a:rPr lang="en-US" altLang="zh-CN" dirty="0"/>
              <a:t>some </a:t>
            </a:r>
            <a:r>
              <a:rPr lang="zh-CN" altLang="en-US" dirty="0"/>
              <a:t>new technologies </a:t>
            </a:r>
            <a:r>
              <a:rPr lang="en-US" altLang="zh-CN" dirty="0"/>
              <a:t>like </a:t>
            </a:r>
            <a:r>
              <a:rPr lang="zh-CN" altLang="en-US" dirty="0"/>
              <a:t>using common RGB-D sensors </a:t>
            </a:r>
            <a:r>
              <a:rPr lang="en-US" altLang="zh-CN" dirty="0"/>
              <a:t>and</a:t>
            </a:r>
            <a:r>
              <a:rPr lang="zh-CN" altLang="en-US" dirty="0"/>
              <a:t> convolutional neural network-based facial segmentation, </a:t>
            </a:r>
            <a:r>
              <a:rPr lang="en-US" altLang="zh-CN" dirty="0"/>
              <a:t>and that enables </a:t>
            </a:r>
            <a:r>
              <a:rPr lang="zh-CN" altLang="en-US" dirty="0"/>
              <a:t>continuous facial feature tracking even in the presence of obstructions like hair, gestures, or accessories, </a:t>
            </a:r>
            <a:r>
              <a:rPr lang="en-US" altLang="zh-CN" dirty="0"/>
              <a:t>and that lay</a:t>
            </a:r>
            <a:r>
              <a:rPr lang="zh-CN" altLang="en-US" dirty="0"/>
              <a:t> the groundwork for headset removal.</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在追踪过程中，系统通过检测形状和外观输入中的异常值来显式分割面部区域和任何遮挡部分，这是通过使用指数平滑和用户适应的追踪模型作为先验来实现的。</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作者提出了一种深度卷积神经网络架构，可以实时处理</a:t>
            </a:r>
            <a:r>
              <a:rPr lang="en-US" altLang="zh-CN" dirty="0"/>
              <a:t>RGB</a:t>
            </a:r>
            <a:r>
              <a:rPr lang="zh-CN" altLang="en-US" dirty="0"/>
              <a:t>输入数据，有效地识别和分割面部区域，即使在面部部分被遮挡的情况下。通过这种方法，系统能够更准确地追踪面部动作，因为它专注于已经分割好的面部区域，而不是整个图像，这减少了问题的复杂度。</a:t>
            </a: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The next focus is on facial reconstruction and appearance synthesis.</a:t>
            </a:r>
          </a:p>
          <a:p>
            <a:r>
              <a:rPr lang="zh-CN" altLang="en-US" dirty="0"/>
              <a:t>Previous studies have shown how to create 3D models from standard photos and generate new faces and expressions through math transformations.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发现</a:t>
            </a:r>
            <a:r>
              <a:rPr lang="en-US" altLang="zh-CN" dirty="0"/>
              <a:t>2D AAMs</a:t>
            </a:r>
            <a:r>
              <a:rPr lang="zh-CN" altLang="en-US" dirty="0"/>
              <a:t>可以模拟</a:t>
            </a:r>
            <a:r>
              <a:rPr lang="en-US" altLang="zh-CN" dirty="0"/>
              <a:t>3D</a:t>
            </a:r>
            <a:r>
              <a:rPr lang="zh-CN" altLang="en-US" dirty="0"/>
              <a:t>形态模型（</a:t>
            </a:r>
            <a:r>
              <a:rPr lang="en-US" altLang="zh-CN" dirty="0"/>
              <a:t>3DMMs</a:t>
            </a:r>
            <a:r>
              <a:rPr lang="zh-CN" altLang="en-US" dirty="0"/>
              <a:t>）能表示的任何现象，尽管可能需要更多的形状参数。论文进一步展示了如何使用非刚性结构从运动算法从</a:t>
            </a:r>
            <a:r>
              <a:rPr lang="en-US" altLang="zh-CN" dirty="0"/>
              <a:t>2D AAM</a:t>
            </a:r>
            <a:r>
              <a:rPr lang="zh-CN" altLang="en-US" dirty="0"/>
              <a:t>构建相应的</a:t>
            </a:r>
            <a:r>
              <a:rPr lang="en-US" altLang="zh-CN" dirty="0"/>
              <a:t>3D</a:t>
            </a:r>
            <a:r>
              <a:rPr lang="zh-CN" altLang="en-US" dirty="0"/>
              <a:t>形状模式，并如何将这些</a:t>
            </a:r>
            <a:r>
              <a:rPr lang="en-US" altLang="zh-CN" dirty="0"/>
              <a:t>3D</a:t>
            </a:r>
            <a:r>
              <a:rPr lang="zh-CN" altLang="en-US" dirty="0"/>
              <a:t>模式用于约束</a:t>
            </a:r>
            <a:r>
              <a:rPr lang="en-US" altLang="zh-CN" dirty="0"/>
              <a:t>AAM</a:t>
            </a:r>
            <a:r>
              <a:rPr lang="zh-CN" altLang="en-US" dirty="0"/>
              <a:t>，使其仅生成也能通过</a:t>
            </a:r>
            <a:r>
              <a:rPr lang="en-US" altLang="zh-CN" dirty="0"/>
              <a:t>3D</a:t>
            </a:r>
            <a:r>
              <a:rPr lang="zh-CN" altLang="en-US" dirty="0"/>
              <a:t>模式生成的模型实例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通过将一组</a:t>
            </a:r>
            <a:r>
              <a:rPr lang="en-US" altLang="zh-CN" dirty="0"/>
              <a:t>3D</a:t>
            </a:r>
            <a:r>
              <a:rPr lang="zh-CN" altLang="en-US" dirty="0"/>
              <a:t>人脸模型的形状和纹理转换为向量空间表示，形成了一个可变形的人脸模型，新的人脸和表情可以通过原型的线性组合来建模。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Techniques for tracking facial models using handheld video devices and consumer-grade depth cameras have been developed</a:t>
            </a:r>
            <a:r>
              <a:rPr lang="en-US" altLang="zh-CN" dirty="0"/>
              <a:t>.</a:t>
            </a:r>
          </a:p>
          <a:p>
            <a:r>
              <a:rPr lang="en-US" altLang="zh-CN" dirty="0"/>
              <a:t>Later researchers proposed a real-time facial reproduction technique. This technique captures the facial expression of the source subject and delivers it to the target person. At first they used RGB-D cameras. Later they were able to achieve the same result using only monocular RGB cameras. This significantly reduced costs. It further laid the groundwork for the headset removal work later on.</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The final area is headset.</a:t>
            </a:r>
            <a:r>
              <a:rPr lang="en-US" altLang="zh-CN" dirty="0">
                <a:sym typeface="+mn-ea"/>
              </a:rPr>
              <a:t>The research team synthesized facial images with arbitrary poses and eye expressions in real time by using several photos of the user and overlaying these facial images on the user's HMD,</a:t>
            </a:r>
            <a:r>
              <a:rPr lang="zh-CN" altLang="en-US" dirty="0">
                <a:sym typeface="+mn-ea"/>
              </a:rPr>
              <a:t>but it often leads to color inconsistencies. </a:t>
            </a:r>
          </a:p>
          <a:p>
            <a:r>
              <a:rPr lang="zh-CN" altLang="en-US" dirty="0">
                <a:sym typeface="+mn-ea"/>
              </a:rPr>
              <a:t>Advances involved mounting cameras and sensors on headsets, using deep learning to predict and project user expressions onto virtual avatars, although this raised costs.</a:t>
            </a:r>
          </a:p>
          <a:p>
            <a:endParaRPr lang="zh-CN" altLang="en-US" dirty="0">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The previously mentioned paper focuses on capturing and reconstructing the wearer's facial expressions through technical means </a:t>
            </a:r>
            <a:r>
              <a:rPr lang="en-US" altLang="zh-CN" dirty="0">
                <a:sym typeface="+mn-ea"/>
              </a:rPr>
              <a:t>but </a:t>
            </a:r>
            <a:r>
              <a:rPr lang="zh-CN" altLang="en-US" dirty="0">
                <a:sym typeface="+mn-ea"/>
              </a:rPr>
              <a:t>that does not involve visually removing the occlusion of the head</a:t>
            </a:r>
            <a:r>
              <a:rPr lang="en-US" altLang="zh-CN" dirty="0">
                <a:sym typeface="+mn-ea"/>
              </a:rPr>
              <a:t>set</a:t>
            </a:r>
            <a:r>
              <a:rPr lang="zh-CN" altLang="en-US" dirty="0">
                <a:sym typeface="+mn-ea"/>
              </a:rPr>
              <a:t>.</a:t>
            </a:r>
            <a:endParaRPr lang="zh-CN" altLang="en-US" dirty="0"/>
          </a:p>
          <a:p>
            <a:r>
              <a:rPr lang="zh-CN" altLang="en-US" dirty="0">
                <a:sym typeface="+mn-ea"/>
              </a:rPr>
              <a:t>In-place headset removal aims to visually "erase" the headset, showing the wearer's real expressions and movements. Techniques include creating 3D head models from photos and tracking the headset to align head poses, but challenges remain, such as generating lifelike eyes and overcoming resolution and quality issues in facial imaging due to data and network limitations.</a:t>
            </a:r>
            <a:endParaRPr lang="zh-CN" altLang="en-US" dirty="0"/>
          </a:p>
          <a:p>
            <a:endParaRPr lang="zh-CN" altLang="en-US" dirty="0"/>
          </a:p>
          <a:p>
            <a:endParaRPr lang="zh-CN" altLang="en-US" dirty="0"/>
          </a:p>
          <a:p>
            <a:r>
              <a:rPr lang="zh-CN" altLang="en-US" dirty="0"/>
              <a:t>之前提到的论文主要是通过技术手段捕捉和重建穿戴者的面部表情，并将这些表情映射到一个虚拟角色上，这个过程并不涉及到在视觉上消除头戴设备的遮挡。</a:t>
            </a:r>
          </a:p>
          <a:p>
            <a:r>
              <a:rPr lang="zh-CN" altLang="en-US" dirty="0"/>
              <a:t>原位头盔移除技术是指在不真正取下头戴设备的情况下，通过虚拟手段让人们能够看到佩戴者的面部。这种技术试图在视觉上“消除”头戴设备的遮挡，让人们可以看到穿戴者的真实面部表情和头部动作。</a:t>
            </a:r>
          </a:p>
          <a:p>
            <a:endParaRPr lang="zh-CN" altLang="en-US" dirty="0"/>
          </a:p>
          <a:p>
            <a:r>
              <a:rPr lang="zh-CN" altLang="en-US" dirty="0"/>
              <a:t>这篇文章介绍了一种新方法，能够实时重建佩戴头戴显示器（Head-Mounted Display, HMD）的用户的面部。首先，通过一系列照片构建用户头部的3D纹理模型。然后，通过校准相机和实时追踪HMD的位置，将模型投影到视频帧上，精确模仿用户的头部姿态。最后，通过图像修补技术，无缝移除HMD并替换被遮挡的面部部分。但是因为他们用的是照片，文章提到的方法在处理眼神和眼球运动方面存在限制，这可能影响面部表情的自然度和真实感。此外，合成的面部内容中颜色调不一致的问题可能会影响结果的视觉协调性和真实性。</a:t>
            </a:r>
          </a:p>
          <a:p>
            <a:endParaRPr lang="zh-CN" altLang="en-US" dirty="0"/>
          </a:p>
          <a:p>
            <a:r>
              <a:rPr lang="zh-CN" altLang="en-US" dirty="0"/>
              <a:t>这篇文章的方法通过集成眼动追踪技术，能够生成透明的头盔效果，提升用户眼神交流，增强沟通和交互的自然度。但是，这项技术并不能完全移除头盔，因为恢复的面部纹理是直接投影到头盔表面的。</a:t>
            </a:r>
          </a:p>
          <a:p>
            <a:endParaRPr lang="zh-CN" altLang="en-US" dirty="0"/>
          </a:p>
          <a:p>
            <a:r>
              <a:rPr lang="zh-CN" altLang="en-US" dirty="0"/>
              <a:t>这篇论文提出了一种基于深度学习的面部修复方法，用于在大面积眼区遮挡情况下合成完整的面部图像。该方法能够在保持面部身份的同时处理不同的头部姿势，并且在视频序列中生成连贯的面部修复效果。并且由于网络能力和训练数据的限制，合成结果的分辨率和质量可能会导致模糊的输出。</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30ss</a:t>
            </a:r>
          </a:p>
          <a:p>
            <a:r>
              <a:rPr lang="en-US" altLang="zh-CN" dirty="0"/>
              <a:t>We can see from these </a:t>
            </a:r>
            <a:r>
              <a:rPr lang="en-US" altLang="zh-CN" dirty="0" err="1"/>
              <a:t>previos</a:t>
            </a:r>
            <a:r>
              <a:rPr lang="en-US" altLang="zh-CN" dirty="0"/>
              <a:t> papers, there are still some problems. To start with, </a:t>
            </a:r>
            <a:r>
              <a:rPr lang="en-US" altLang="zh-CN" dirty="0" err="1"/>
              <a:t>thet</a:t>
            </a:r>
            <a:r>
              <a:rPr lang="en-US" altLang="zh-CN" dirty="0"/>
              <a:t> can`t track eyeballs and the hardware they use is way too expensive, besides, the image they generate has severe color distortion </a:t>
            </a:r>
            <a:r>
              <a:rPr lang="en-US" altLang="zh-CN" dirty="0" err="1"/>
              <a:t>aroud</a:t>
            </a:r>
            <a:r>
              <a:rPr lang="en-US" altLang="zh-CN" dirty="0"/>
              <a:t> the eyeballs. </a:t>
            </a:r>
          </a:p>
          <a:p>
            <a:r>
              <a:rPr lang="en-US" altLang="zh-CN" dirty="0"/>
              <a:t>So now I`m </a:t>
            </a:r>
            <a:r>
              <a:rPr lang="en-US" altLang="zh-CN" dirty="0" err="1"/>
              <a:t>gonna</a:t>
            </a:r>
            <a:r>
              <a:rPr lang="en-US" altLang="zh-CN" dirty="0"/>
              <a:t> introduce you this paper we selected which improves all these problems.</a:t>
            </a:r>
          </a:p>
        </p:txBody>
      </p:sp>
      <p:sp>
        <p:nvSpPr>
          <p:cNvPr id="4" name="灯片编号占位符 3"/>
          <p:cNvSpPr>
            <a:spLocks noGrp="1"/>
          </p:cNvSpPr>
          <p:nvPr>
            <p:ph type="sldNum" sz="quarter" idx="5"/>
          </p:nvPr>
        </p:nvSpPr>
        <p:spPr/>
        <p:txBody>
          <a:bodyPr/>
          <a:lstStyle/>
          <a:p>
            <a:fld id="{3EC4FD53-55BC-4F5A-A03F-B57EE7890534}" type="slidenum">
              <a:rPr lang="zh-CN" altLang="en-US" smtClean="0"/>
              <a:t>9</a:t>
            </a:fld>
            <a:endParaRPr lang="zh-CN" altLang="en-US"/>
          </a:p>
        </p:txBody>
      </p:sp>
    </p:spTree>
    <p:extLst>
      <p:ext uri="{BB962C8B-B14F-4D97-AF65-F5344CB8AC3E}">
        <p14:creationId xmlns:p14="http://schemas.microsoft.com/office/powerpoint/2010/main" val="262276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2024/2/26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2024/2/26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2024/2/26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9.xml"/><Relationship Id="rId7" Type="http://schemas.openxmlformats.org/officeDocument/2006/relationships/image" Target="../media/image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2.xml"/><Relationship Id="rId7" Type="http://schemas.openxmlformats.org/officeDocument/2006/relationships/notesSlide" Target="../notesSlides/notesSlide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11" Type="http://schemas.openxmlformats.org/officeDocument/2006/relationships/image" Target="../media/image13.png"/><Relationship Id="rId5" Type="http://schemas.openxmlformats.org/officeDocument/2006/relationships/tags" Target="../tags/tag14.xml"/><Relationship Id="rId10" Type="http://schemas.openxmlformats.org/officeDocument/2006/relationships/image" Target="../media/image12.png"/><Relationship Id="rId4" Type="http://schemas.openxmlformats.org/officeDocument/2006/relationships/tags" Target="../tags/tag13.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16.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1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14.png"/><Relationship Id="rId5" Type="http://schemas.openxmlformats.org/officeDocument/2006/relationships/tags" Target="../tags/tag19.xml"/><Relationship Id="rId15" Type="http://schemas.openxmlformats.org/officeDocument/2006/relationships/image" Target="../media/image18.png"/><Relationship Id="rId10" Type="http://schemas.openxmlformats.org/officeDocument/2006/relationships/notesSlide" Target="../notesSlides/notesSlide7.xml"/><Relationship Id="rId4" Type="http://schemas.openxmlformats.org/officeDocument/2006/relationships/tags" Target="../tags/tag18.xml"/><Relationship Id="rId9" Type="http://schemas.openxmlformats.org/officeDocument/2006/relationships/slideLayout" Target="../slideLayouts/slideLayout2.xml"/><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25.xml"/><Relationship Id="rId7" Type="http://schemas.openxmlformats.org/officeDocument/2006/relationships/image" Target="../media/image19.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8.xml"/><Relationship Id="rId5" Type="http://schemas.openxmlformats.org/officeDocument/2006/relationships/slideLayout" Target="../slideLayouts/slideLayout1.xml"/><Relationship Id="rId10" Type="http://schemas.openxmlformats.org/officeDocument/2006/relationships/image" Target="../media/image22.png"/><Relationship Id="rId4" Type="http://schemas.openxmlformats.org/officeDocument/2006/relationships/tags" Target="../tags/tag26.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95362" y="1849279"/>
            <a:ext cx="7005638" cy="1127760"/>
          </a:xfrm>
        </p:spPr>
        <p:txBody>
          <a:bodyPr>
            <a:normAutofit/>
          </a:bodyPr>
          <a:lstStyle/>
          <a:p>
            <a:r>
              <a:rPr lang="zh-CN" altLang="en-US" sz="2400" dirty="0"/>
              <a:t>Mask-off: Synthesizing Face Images in the Presence of</a:t>
            </a:r>
            <a:br>
              <a:rPr lang="zh-CN" altLang="en-US" sz="2400" dirty="0"/>
            </a:br>
            <a:r>
              <a:rPr lang="zh-CN" altLang="en-US" sz="2400" dirty="0"/>
              <a:t>Head-mounted Displays</a:t>
            </a:r>
          </a:p>
        </p:txBody>
      </p:sp>
      <p:sp>
        <p:nvSpPr>
          <p:cNvPr id="5" name="副标题 4"/>
          <p:cNvSpPr>
            <a:spLocks noGrp="1"/>
          </p:cNvSpPr>
          <p:nvPr>
            <p:ph type="subTitle" idx="1"/>
          </p:nvPr>
        </p:nvSpPr>
        <p:spPr>
          <a:xfrm>
            <a:off x="880110" y="3559017"/>
            <a:ext cx="7120890" cy="1241584"/>
          </a:xfrm>
        </p:spPr>
        <p:txBody>
          <a:bodyPr>
            <a:normAutofit/>
          </a:bodyPr>
          <a:lstStyle/>
          <a:p>
            <a:endParaRPr lang="zh-CN" altLang="en-US" dirty="0">
              <a:latin typeface="+mn-lt"/>
            </a:endParaRPr>
          </a:p>
        </p:txBody>
      </p:sp>
      <p:pic>
        <p:nvPicPr>
          <p:cNvPr id="3" name="图片 2"/>
          <p:cNvPicPr>
            <a:picLocks noChangeAspect="1"/>
          </p:cNvPicPr>
          <p:nvPr>
            <p:custDataLst>
              <p:tags r:id="rId1"/>
            </p:custDataLst>
          </p:nvPr>
        </p:nvPicPr>
        <p:blipFill>
          <a:blip r:embed="rId4"/>
          <a:stretch>
            <a:fillRect/>
          </a:stretch>
        </p:blipFill>
        <p:spPr>
          <a:xfrm>
            <a:off x="995363" y="3311843"/>
            <a:ext cx="7153275" cy="14287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0" y="239179"/>
            <a:ext cx="9144000" cy="843006"/>
          </a:xfrm>
        </p:spPr>
        <p:txBody>
          <a:bodyPr>
            <a:normAutofit/>
          </a:bodyPr>
          <a:lstStyle/>
          <a:p>
            <a:r>
              <a:rPr lang="en-US" altLang="zh-CN" sz="4400" dirty="0">
                <a:solidFill>
                  <a:schemeClr val="tx1"/>
                </a:solidFill>
                <a:latin typeface="+mj-lt"/>
              </a:rPr>
              <a:t>Hardware Setup</a:t>
            </a:r>
            <a:r>
              <a:rPr lang="zh-CN" altLang="en-US" sz="4400" dirty="0">
                <a:solidFill>
                  <a:schemeClr val="tx1"/>
                </a:solidFill>
                <a:latin typeface="+mj-lt"/>
              </a:rPr>
              <a:t>：</a:t>
            </a:r>
            <a:endParaRPr lang="en-US" altLang="zh-CN" sz="4400" dirty="0">
              <a:solidFill>
                <a:schemeClr val="tx1"/>
              </a:solidFill>
              <a:latin typeface="+mj-lt"/>
            </a:endParaRPr>
          </a:p>
        </p:txBody>
      </p:sp>
      <p:pic>
        <p:nvPicPr>
          <p:cNvPr id="2050" name="Picture 2"/>
          <p:cNvPicPr>
            <a:picLocks noChangeAspect="1" noChangeArrowheads="1"/>
          </p:cNvPicPr>
          <p:nvPr/>
        </p:nvPicPr>
        <p:blipFill>
          <a:blip r:embed="rId3"/>
          <a:srcRect/>
          <a:stretch>
            <a:fillRect/>
          </a:stretch>
        </p:blipFill>
        <p:spPr bwMode="auto">
          <a:xfrm>
            <a:off x="1331640" y="1772816"/>
            <a:ext cx="6058032" cy="4424502"/>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9684568" y="2255047"/>
            <a:ext cx="3629163" cy="2347905"/>
          </a:xfrm>
          <a:prstGeom prst="rect">
            <a:avLst/>
          </a:prstGeom>
          <a:noFill/>
          <a:ln w="9525">
            <a:noFill/>
            <a:miter lim="800000"/>
            <a:headEnd/>
            <a:tailEnd/>
          </a:ln>
          <a:effectLst/>
        </p:spPr>
      </p:pic>
      <p:sp>
        <p:nvSpPr>
          <p:cNvPr id="2" name="文本框 1">
            <a:extLst>
              <a:ext uri="{FF2B5EF4-FFF2-40B4-BE49-F238E27FC236}">
                <a16:creationId xmlns:a16="http://schemas.microsoft.com/office/drawing/2014/main" id="{6AEC4B22-C4A4-13CC-907A-EA762F5227B5}"/>
              </a:ext>
            </a:extLst>
          </p:cNvPr>
          <p:cNvSpPr txBox="1"/>
          <p:nvPr/>
        </p:nvSpPr>
        <p:spPr>
          <a:xfrm>
            <a:off x="5508104" y="1287757"/>
            <a:ext cx="756041" cy="707886"/>
          </a:xfrm>
          <a:prstGeom prst="rect">
            <a:avLst/>
          </a:prstGeom>
          <a:noFill/>
        </p:spPr>
        <p:txBody>
          <a:bodyPr wrap="none" rtlCol="0">
            <a:spAutoFit/>
          </a:bodyPr>
          <a:lstStyle/>
          <a:p>
            <a:r>
              <a:rPr lang="en-US" altLang="zh-CN" sz="4000" i="1" dirty="0"/>
              <a:t>GT</a:t>
            </a:r>
            <a:endParaRPr lang="zh-CN" altLang="en-US" sz="4000" i="1" dirty="0"/>
          </a:p>
        </p:txBody>
      </p:sp>
      <p:sp>
        <p:nvSpPr>
          <p:cNvPr id="4" name="文本框 3">
            <a:extLst>
              <a:ext uri="{FF2B5EF4-FFF2-40B4-BE49-F238E27FC236}">
                <a16:creationId xmlns:a16="http://schemas.microsoft.com/office/drawing/2014/main" id="{DA4AC9C4-B5FD-62BA-19AE-8BBDB9F58C68}"/>
              </a:ext>
            </a:extLst>
          </p:cNvPr>
          <p:cNvSpPr txBox="1"/>
          <p:nvPr/>
        </p:nvSpPr>
        <p:spPr>
          <a:xfrm>
            <a:off x="2627784" y="1213301"/>
            <a:ext cx="904415" cy="707886"/>
          </a:xfrm>
          <a:prstGeom prst="rect">
            <a:avLst/>
          </a:prstGeom>
          <a:noFill/>
        </p:spPr>
        <p:txBody>
          <a:bodyPr wrap="none" rtlCol="0">
            <a:spAutoFit/>
          </a:bodyPr>
          <a:lstStyle/>
          <a:p>
            <a:r>
              <a:rPr lang="en-US" altLang="zh-CN" sz="4000" i="1" dirty="0"/>
              <a:t>our</a:t>
            </a:r>
            <a:endParaRPr lang="zh-CN" altLang="en-US" sz="4000" i="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0" y="785794"/>
            <a:ext cx="9144000" cy="1752600"/>
          </a:xfrm>
        </p:spPr>
        <p:txBody>
          <a:bodyPr>
            <a:normAutofit/>
          </a:bodyPr>
          <a:lstStyle/>
          <a:p>
            <a:r>
              <a:rPr lang="en-US" altLang="zh-CN" sz="4400" dirty="0">
                <a:solidFill>
                  <a:schemeClr val="tx1"/>
                </a:solidFill>
                <a:latin typeface="+mj-lt"/>
              </a:rPr>
              <a:t>SYSTEM OVERVIEW:</a:t>
            </a:r>
            <a:endParaRPr lang="zh-CN" altLang="en-US" sz="4400" dirty="0">
              <a:solidFill>
                <a:schemeClr val="tx1"/>
              </a:solidFill>
              <a:latin typeface="+mj-lt"/>
            </a:endParaRPr>
          </a:p>
        </p:txBody>
      </p:sp>
      <p:pic>
        <p:nvPicPr>
          <p:cNvPr id="3074" name="Picture 2"/>
          <p:cNvPicPr>
            <a:picLocks noChangeAspect="1" noChangeArrowheads="1"/>
          </p:cNvPicPr>
          <p:nvPr/>
        </p:nvPicPr>
        <p:blipFill>
          <a:blip r:embed="rId3"/>
          <a:srcRect/>
          <a:stretch>
            <a:fillRect/>
          </a:stretch>
        </p:blipFill>
        <p:spPr bwMode="auto">
          <a:xfrm>
            <a:off x="9252520" y="2650359"/>
            <a:ext cx="5814432" cy="2234484"/>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180528" y="1977244"/>
            <a:ext cx="9172980" cy="3672408"/>
          </a:xfrm>
          <a:prstGeom prst="rect">
            <a:avLst/>
          </a:prstGeom>
          <a:noFill/>
          <a:ln w="9525">
            <a:noFill/>
            <a:miter lim="800000"/>
            <a:headEnd/>
            <a:tailEnd/>
          </a:ln>
          <a:effectLst/>
        </p:spPr>
      </p:pic>
      <p:sp>
        <p:nvSpPr>
          <p:cNvPr id="2" name="星形: 五角 1">
            <a:extLst>
              <a:ext uri="{FF2B5EF4-FFF2-40B4-BE49-F238E27FC236}">
                <a16:creationId xmlns:a16="http://schemas.microsoft.com/office/drawing/2014/main" id="{568DD985-544A-3D97-E7EA-C2B6FE91049E}"/>
              </a:ext>
            </a:extLst>
          </p:cNvPr>
          <p:cNvSpPr/>
          <p:nvPr/>
        </p:nvSpPr>
        <p:spPr>
          <a:xfrm>
            <a:off x="2843808" y="2132856"/>
            <a:ext cx="576064" cy="504056"/>
          </a:xfrm>
          <a:prstGeom prst="star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星形: 五角 3">
            <a:extLst>
              <a:ext uri="{FF2B5EF4-FFF2-40B4-BE49-F238E27FC236}">
                <a16:creationId xmlns:a16="http://schemas.microsoft.com/office/drawing/2014/main" id="{20E5D524-45E4-98D0-575F-41067CD4955A}"/>
              </a:ext>
            </a:extLst>
          </p:cNvPr>
          <p:cNvSpPr/>
          <p:nvPr/>
        </p:nvSpPr>
        <p:spPr>
          <a:xfrm>
            <a:off x="5076056" y="5229200"/>
            <a:ext cx="576064" cy="504056"/>
          </a:xfrm>
          <a:prstGeom prst="star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07504" y="44624"/>
            <a:ext cx="9144000" cy="1752600"/>
          </a:xfrm>
        </p:spPr>
        <p:txBody>
          <a:bodyPr>
            <a:normAutofit/>
          </a:bodyPr>
          <a:lstStyle/>
          <a:p>
            <a:pPr algn="l"/>
            <a:r>
              <a:rPr lang="en-US" altLang="zh-CN" sz="4400" dirty="0">
                <a:solidFill>
                  <a:schemeClr val="tx1"/>
                </a:solidFill>
                <a:latin typeface="+mj-lt"/>
              </a:rPr>
              <a:t>First Module</a:t>
            </a:r>
            <a:r>
              <a:rPr lang="zh-CN" altLang="en-US" sz="4400" dirty="0">
                <a:solidFill>
                  <a:schemeClr val="tx1"/>
                </a:solidFill>
                <a:latin typeface="+mj-lt"/>
              </a:rPr>
              <a:t>：</a:t>
            </a:r>
            <a:endParaRPr lang="en-US" altLang="zh-CN" sz="4400" dirty="0">
              <a:solidFill>
                <a:schemeClr val="tx1"/>
              </a:solidFill>
              <a:latin typeface="+mj-lt"/>
            </a:endParaRPr>
          </a:p>
          <a:p>
            <a:pPr algn="l"/>
            <a:r>
              <a:rPr lang="en-US" altLang="zh-CN" sz="4400" dirty="0">
                <a:solidFill>
                  <a:schemeClr val="tx1"/>
                </a:solidFill>
                <a:latin typeface="+mj-lt"/>
              </a:rPr>
              <a:t>3d</a:t>
            </a:r>
            <a:r>
              <a:rPr lang="zh-CN" altLang="en-US" sz="4400" dirty="0">
                <a:solidFill>
                  <a:schemeClr val="tx1"/>
                </a:solidFill>
                <a:latin typeface="+mj-lt"/>
              </a:rPr>
              <a:t> </a:t>
            </a:r>
            <a:r>
              <a:rPr lang="en-US" altLang="zh-CN" sz="4400" dirty="0">
                <a:solidFill>
                  <a:schemeClr val="tx1"/>
                </a:solidFill>
                <a:latin typeface="+mj-lt"/>
              </a:rPr>
              <a:t>head</a:t>
            </a:r>
            <a:r>
              <a:rPr lang="zh-CN" altLang="en-US" sz="4400" dirty="0">
                <a:solidFill>
                  <a:schemeClr val="tx1"/>
                </a:solidFill>
                <a:latin typeface="+mj-lt"/>
              </a:rPr>
              <a:t> </a:t>
            </a:r>
            <a:r>
              <a:rPr lang="en-US" altLang="zh-CN" sz="4400" dirty="0">
                <a:solidFill>
                  <a:schemeClr val="tx1"/>
                </a:solidFill>
                <a:latin typeface="+mj-lt"/>
              </a:rPr>
              <a:t>reconstruction</a:t>
            </a:r>
          </a:p>
        </p:txBody>
      </p:sp>
      <p:sp>
        <p:nvSpPr>
          <p:cNvPr id="4" name="文本框 3">
            <a:extLst>
              <a:ext uri="{FF2B5EF4-FFF2-40B4-BE49-F238E27FC236}">
                <a16:creationId xmlns:a16="http://schemas.microsoft.com/office/drawing/2014/main" id="{E21FA156-4D83-E11E-8164-ECCC2A3370FC}"/>
              </a:ext>
            </a:extLst>
          </p:cNvPr>
          <p:cNvSpPr txBox="1"/>
          <p:nvPr/>
        </p:nvSpPr>
        <p:spPr>
          <a:xfrm>
            <a:off x="153043" y="4077072"/>
            <a:ext cx="6489239" cy="1815882"/>
          </a:xfrm>
          <a:prstGeom prst="rect">
            <a:avLst/>
          </a:prstGeom>
          <a:noFill/>
        </p:spPr>
        <p:txBody>
          <a:bodyPr wrap="square">
            <a:spAutoFit/>
          </a:bodyPr>
          <a:lstStyle/>
          <a:p>
            <a:r>
              <a:rPr lang="en-US" altLang="zh-CN" sz="2800" i="1" dirty="0">
                <a:solidFill>
                  <a:schemeClr val="tx2"/>
                </a:solidFill>
              </a:rPr>
              <a:t>Step 2</a:t>
            </a:r>
            <a:r>
              <a:rPr lang="zh-CN" altLang="en-US" sz="2800" i="1" dirty="0">
                <a:solidFill>
                  <a:schemeClr val="tx2"/>
                </a:solidFill>
              </a:rPr>
              <a:t>、</a:t>
            </a:r>
            <a:r>
              <a:rPr lang="en-US" altLang="zh-CN" sz="2800" i="1" dirty="0">
                <a:solidFill>
                  <a:schemeClr val="tx2"/>
                </a:solidFill>
              </a:rPr>
              <a:t>Apply the approach in ref [14] to estimate a sparse point cloud. A bi-linear face morphable model is then used to reconstruct a dense 3D model.</a:t>
            </a:r>
            <a:endParaRPr lang="zh-CN" altLang="en-US" sz="2800" i="1" dirty="0">
              <a:solidFill>
                <a:schemeClr val="tx2"/>
              </a:solidFill>
            </a:endParaRPr>
          </a:p>
        </p:txBody>
      </p:sp>
      <p:sp>
        <p:nvSpPr>
          <p:cNvPr id="6" name="文本框 5">
            <a:extLst>
              <a:ext uri="{FF2B5EF4-FFF2-40B4-BE49-F238E27FC236}">
                <a16:creationId xmlns:a16="http://schemas.microsoft.com/office/drawing/2014/main" id="{8DC92A9F-3534-0CD2-1FB7-B131C3F8BF90}"/>
              </a:ext>
            </a:extLst>
          </p:cNvPr>
          <p:cNvSpPr txBox="1"/>
          <p:nvPr/>
        </p:nvSpPr>
        <p:spPr>
          <a:xfrm>
            <a:off x="54551" y="1823870"/>
            <a:ext cx="6317649" cy="1384995"/>
          </a:xfrm>
          <a:prstGeom prst="rect">
            <a:avLst/>
          </a:prstGeom>
          <a:noFill/>
        </p:spPr>
        <p:txBody>
          <a:bodyPr wrap="square">
            <a:spAutoFit/>
          </a:bodyPr>
          <a:lstStyle/>
          <a:p>
            <a:r>
              <a:rPr lang="en-US" altLang="zh-CN" sz="2800" i="1" dirty="0">
                <a:solidFill>
                  <a:schemeClr val="tx2"/>
                </a:solidFill>
              </a:rPr>
              <a:t>Step 1</a:t>
            </a:r>
            <a:r>
              <a:rPr lang="zh-CN" altLang="en-US" sz="2800" i="1" dirty="0">
                <a:solidFill>
                  <a:schemeClr val="tx2"/>
                </a:solidFill>
              </a:rPr>
              <a:t>、</a:t>
            </a:r>
            <a:r>
              <a:rPr lang="en-US" altLang="zh-CN" sz="2800" i="1" dirty="0">
                <a:solidFill>
                  <a:schemeClr val="tx2"/>
                </a:solidFill>
              </a:rPr>
              <a:t>Record a video sequence of the user with neutral expression under various head poses</a:t>
            </a:r>
          </a:p>
        </p:txBody>
      </p:sp>
      <p:pic>
        <p:nvPicPr>
          <p:cNvPr id="8" name="图片 7">
            <a:extLst>
              <a:ext uri="{FF2B5EF4-FFF2-40B4-BE49-F238E27FC236}">
                <a16:creationId xmlns:a16="http://schemas.microsoft.com/office/drawing/2014/main" id="{911B4F7E-7E4F-81EB-8E62-5A6F65FB760C}"/>
              </a:ext>
            </a:extLst>
          </p:cNvPr>
          <p:cNvPicPr>
            <a:picLocks noChangeAspect="1"/>
          </p:cNvPicPr>
          <p:nvPr/>
        </p:nvPicPr>
        <p:blipFill>
          <a:blip r:embed="rId3"/>
          <a:stretch>
            <a:fillRect/>
          </a:stretch>
        </p:blipFill>
        <p:spPr>
          <a:xfrm>
            <a:off x="6426514" y="692696"/>
            <a:ext cx="2462368" cy="4866385"/>
          </a:xfrm>
          <a:prstGeom prst="rect">
            <a:avLst/>
          </a:prstGeom>
        </p:spPr>
      </p:pic>
      <p:pic>
        <p:nvPicPr>
          <p:cNvPr id="5" name="图片 4">
            <a:extLst>
              <a:ext uri="{FF2B5EF4-FFF2-40B4-BE49-F238E27FC236}">
                <a16:creationId xmlns:a16="http://schemas.microsoft.com/office/drawing/2014/main" id="{F95854F2-864E-FE20-FE0A-7BA91122BFFA}"/>
              </a:ext>
            </a:extLst>
          </p:cNvPr>
          <p:cNvPicPr>
            <a:picLocks noChangeAspect="1"/>
          </p:cNvPicPr>
          <p:nvPr/>
        </p:nvPicPr>
        <p:blipFill>
          <a:blip r:embed="rId4"/>
          <a:stretch>
            <a:fillRect/>
          </a:stretch>
        </p:blipFill>
        <p:spPr>
          <a:xfrm>
            <a:off x="5724128" y="6511329"/>
            <a:ext cx="3167086" cy="247652"/>
          </a:xfrm>
          <a:prstGeom prst="rect">
            <a:avLst/>
          </a:prstGeom>
        </p:spPr>
      </p:pic>
      <p:pic>
        <p:nvPicPr>
          <p:cNvPr id="7" name="图片 6">
            <a:extLst>
              <a:ext uri="{FF2B5EF4-FFF2-40B4-BE49-F238E27FC236}">
                <a16:creationId xmlns:a16="http://schemas.microsoft.com/office/drawing/2014/main" id="{5D5F0AA1-3986-B5D0-F375-5D4E4FE8C355}"/>
              </a:ext>
            </a:extLst>
          </p:cNvPr>
          <p:cNvPicPr>
            <a:picLocks noChangeAspect="1"/>
          </p:cNvPicPr>
          <p:nvPr/>
        </p:nvPicPr>
        <p:blipFill>
          <a:blip r:embed="rId5"/>
          <a:stretch>
            <a:fillRect/>
          </a:stretch>
        </p:blipFill>
        <p:spPr>
          <a:xfrm>
            <a:off x="5690656" y="5806603"/>
            <a:ext cx="3173024" cy="24765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B8921-0F51-1124-888C-795F3F55C803}"/>
              </a:ext>
            </a:extLst>
          </p:cNvPr>
          <p:cNvSpPr>
            <a:spLocks noGrp="1"/>
          </p:cNvSpPr>
          <p:nvPr>
            <p:ph type="title"/>
          </p:nvPr>
        </p:nvSpPr>
        <p:spPr>
          <a:xfrm>
            <a:off x="-2196752" y="332656"/>
            <a:ext cx="8229600" cy="1143000"/>
          </a:xfrm>
        </p:spPr>
        <p:txBody>
          <a:bodyPr/>
          <a:lstStyle/>
          <a:p>
            <a:r>
              <a:rPr lang="en-US" altLang="zh-CN" dirty="0"/>
              <a:t>result</a:t>
            </a:r>
            <a:r>
              <a:rPr lang="zh-CN" altLang="en-US" dirty="0"/>
              <a:t>：</a:t>
            </a:r>
          </a:p>
        </p:txBody>
      </p:sp>
      <p:pic>
        <p:nvPicPr>
          <p:cNvPr id="5" name="图片 4">
            <a:extLst>
              <a:ext uri="{FF2B5EF4-FFF2-40B4-BE49-F238E27FC236}">
                <a16:creationId xmlns:a16="http://schemas.microsoft.com/office/drawing/2014/main" id="{58633FEF-023C-C702-55BC-D9147049B0CE}"/>
              </a:ext>
            </a:extLst>
          </p:cNvPr>
          <p:cNvPicPr>
            <a:picLocks noChangeAspect="1"/>
          </p:cNvPicPr>
          <p:nvPr/>
        </p:nvPicPr>
        <p:blipFill>
          <a:blip r:embed="rId3"/>
          <a:stretch>
            <a:fillRect/>
          </a:stretch>
        </p:blipFill>
        <p:spPr>
          <a:xfrm>
            <a:off x="2123728" y="2132856"/>
            <a:ext cx="5552368" cy="3488319"/>
          </a:xfrm>
          <a:prstGeom prst="rect">
            <a:avLst/>
          </a:prstGeom>
        </p:spPr>
      </p:pic>
    </p:spTree>
    <p:extLst>
      <p:ext uri="{BB962C8B-B14F-4D97-AF65-F5344CB8AC3E}">
        <p14:creationId xmlns:p14="http://schemas.microsoft.com/office/powerpoint/2010/main" val="3683684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0" y="1827800"/>
            <a:ext cx="8643914" cy="474458"/>
          </a:xfrm>
        </p:spPr>
        <p:txBody>
          <a:bodyPr>
            <a:normAutofit fontScale="70000" lnSpcReduction="20000"/>
          </a:bodyPr>
          <a:lstStyle/>
          <a:p>
            <a:pPr algn="l"/>
            <a:r>
              <a:rPr lang="en-US" altLang="zh-CN" dirty="0">
                <a:solidFill>
                  <a:schemeClr val="tx2"/>
                </a:solidFill>
              </a:rPr>
              <a:t>Step1</a:t>
            </a:r>
            <a:r>
              <a:rPr lang="zh-CN" altLang="en-US" dirty="0">
                <a:solidFill>
                  <a:schemeClr val="tx2"/>
                </a:solidFill>
              </a:rPr>
              <a:t>、</a:t>
            </a:r>
            <a:r>
              <a:rPr lang="en-US" altLang="zh-CN" dirty="0">
                <a:solidFill>
                  <a:schemeClr val="tx2"/>
                </a:solidFill>
              </a:rPr>
              <a:t>Extract the facial landmarks from both the color and IR images</a:t>
            </a:r>
          </a:p>
          <a:p>
            <a:pPr algn="l"/>
            <a:endParaRPr lang="en-US" altLang="zh-CN" dirty="0">
              <a:solidFill>
                <a:schemeClr val="tx2"/>
              </a:solidFill>
            </a:endParaRPr>
          </a:p>
        </p:txBody>
      </p:sp>
      <p:pic>
        <p:nvPicPr>
          <p:cNvPr id="4" name="图片 3">
            <a:extLst>
              <a:ext uri="{FF2B5EF4-FFF2-40B4-BE49-F238E27FC236}">
                <a16:creationId xmlns:a16="http://schemas.microsoft.com/office/drawing/2014/main" id="{59DEA836-3FB1-BEF8-52E7-FE9E0B52922D}"/>
              </a:ext>
            </a:extLst>
          </p:cNvPr>
          <p:cNvPicPr>
            <a:picLocks noChangeAspect="1"/>
          </p:cNvPicPr>
          <p:nvPr/>
        </p:nvPicPr>
        <p:blipFill>
          <a:blip r:embed="rId3"/>
          <a:stretch>
            <a:fillRect/>
          </a:stretch>
        </p:blipFill>
        <p:spPr>
          <a:xfrm>
            <a:off x="3542364" y="4574903"/>
            <a:ext cx="3311714" cy="735938"/>
          </a:xfrm>
          <a:prstGeom prst="rect">
            <a:avLst/>
          </a:prstGeom>
        </p:spPr>
      </p:pic>
      <p:sp>
        <p:nvSpPr>
          <p:cNvPr id="39" name="文本框 38">
            <a:extLst>
              <a:ext uri="{FF2B5EF4-FFF2-40B4-BE49-F238E27FC236}">
                <a16:creationId xmlns:a16="http://schemas.microsoft.com/office/drawing/2014/main" id="{6491278F-ADEC-9260-9BFB-5AE1ED645A9D}"/>
              </a:ext>
            </a:extLst>
          </p:cNvPr>
          <p:cNvSpPr txBox="1"/>
          <p:nvPr/>
        </p:nvSpPr>
        <p:spPr>
          <a:xfrm>
            <a:off x="29301" y="-66652"/>
            <a:ext cx="8431131" cy="2308324"/>
          </a:xfrm>
          <a:prstGeom prst="rect">
            <a:avLst/>
          </a:prstGeom>
          <a:noFill/>
        </p:spPr>
        <p:txBody>
          <a:bodyPr wrap="square">
            <a:spAutoFit/>
          </a:bodyPr>
          <a:lstStyle/>
          <a:p>
            <a:pPr algn="l"/>
            <a:r>
              <a:rPr lang="en-US" altLang="zh-CN" sz="4800" b="1" dirty="0"/>
              <a:t>Second Module</a:t>
            </a:r>
            <a:r>
              <a:rPr lang="zh-CN" altLang="en-US" sz="4800" b="1" dirty="0"/>
              <a:t>：</a:t>
            </a:r>
            <a:endParaRPr lang="en-US" altLang="zh-CN" sz="4800" b="1" dirty="0"/>
          </a:p>
          <a:p>
            <a:r>
              <a:rPr lang="en-US" altLang="zh-CN" sz="4800" b="1" dirty="0"/>
              <a:t>Alignment and Tracking</a:t>
            </a:r>
          </a:p>
          <a:p>
            <a:pPr algn="l"/>
            <a:endParaRPr lang="en-US" altLang="zh-CN" sz="4800" b="1" dirty="0"/>
          </a:p>
        </p:txBody>
      </p:sp>
      <p:sp>
        <p:nvSpPr>
          <p:cNvPr id="41" name="文本框 40">
            <a:extLst>
              <a:ext uri="{FF2B5EF4-FFF2-40B4-BE49-F238E27FC236}">
                <a16:creationId xmlns:a16="http://schemas.microsoft.com/office/drawing/2014/main" id="{A8685DE3-6F68-4265-8DAE-1605DC5C2D0A}"/>
              </a:ext>
            </a:extLst>
          </p:cNvPr>
          <p:cNvSpPr txBox="1"/>
          <p:nvPr/>
        </p:nvSpPr>
        <p:spPr>
          <a:xfrm>
            <a:off x="29300" y="2577712"/>
            <a:ext cx="8614613" cy="2462213"/>
          </a:xfrm>
          <a:prstGeom prst="rect">
            <a:avLst/>
          </a:prstGeom>
          <a:noFill/>
        </p:spPr>
        <p:txBody>
          <a:bodyPr wrap="square">
            <a:spAutoFit/>
          </a:bodyPr>
          <a:lstStyle/>
          <a:p>
            <a:r>
              <a:rPr lang="en-US" altLang="zh-CN" sz="2200" dirty="0">
                <a:solidFill>
                  <a:schemeClr val="tx2"/>
                </a:solidFill>
              </a:rPr>
              <a:t>Step2</a:t>
            </a:r>
            <a:r>
              <a:rPr lang="zh-CN" altLang="en-US" sz="2200" dirty="0">
                <a:solidFill>
                  <a:schemeClr val="tx2"/>
                </a:solidFill>
              </a:rPr>
              <a:t>、</a:t>
            </a:r>
            <a:r>
              <a:rPr lang="en-US" altLang="zh-CN" sz="2200" dirty="0">
                <a:solidFill>
                  <a:schemeClr val="tx2"/>
                </a:solidFill>
              </a:rPr>
              <a:t>Initial Alignment:</a:t>
            </a:r>
          </a:p>
          <a:p>
            <a:pPr marL="342900" indent="-342900">
              <a:buFont typeface="Arial" panose="020B0604020202020204" pitchFamily="34" charset="0"/>
              <a:buChar char="•"/>
            </a:pPr>
            <a:r>
              <a:rPr lang="en-US" altLang="zh-CN" sz="2200" dirty="0"/>
              <a:t>Estimate the transformation (represented as rotation R∗ and translation T∗) between the 3D head model and the HMD .</a:t>
            </a:r>
          </a:p>
          <a:p>
            <a:pPr marL="342900" indent="-342900">
              <a:buFont typeface="Arial" panose="020B0604020202020204" pitchFamily="34" charset="0"/>
              <a:buChar char="•"/>
            </a:pPr>
            <a:r>
              <a:rPr lang="en-US" altLang="zh-CN" sz="2200" dirty="0"/>
              <a:t>How:</a:t>
            </a:r>
            <a:r>
              <a:rPr lang="zh-CN" altLang="en-US" sz="2200" dirty="0"/>
              <a:t> </a:t>
            </a:r>
            <a:r>
              <a:rPr lang="en-US" altLang="zh-CN" sz="2200" dirty="0"/>
              <a:t>The user is instructed to change head pose with a neutral expression each time they put on the HMD.</a:t>
            </a:r>
          </a:p>
          <a:p>
            <a:pPr marL="342900" indent="-342900">
              <a:buFont typeface="Arial" panose="020B0604020202020204" pitchFamily="34" charset="0"/>
              <a:buChar char="•"/>
            </a:pPr>
            <a:r>
              <a:rPr lang="en-US" altLang="zh-CN" sz="2200" dirty="0"/>
              <a:t>How exactly:</a:t>
            </a:r>
            <a:r>
              <a:rPr lang="zh-CN" altLang="en-US" sz="2200" dirty="0"/>
              <a:t> </a:t>
            </a:r>
            <a:r>
              <a:rPr lang="en-US" altLang="zh-CN" sz="2200" dirty="0"/>
              <a:t>The alignment is formulated as a non-linear minimization problem</a:t>
            </a:r>
          </a:p>
        </p:txBody>
      </p:sp>
      <p:pic>
        <p:nvPicPr>
          <p:cNvPr id="43" name="图片 42">
            <a:extLst>
              <a:ext uri="{FF2B5EF4-FFF2-40B4-BE49-F238E27FC236}">
                <a16:creationId xmlns:a16="http://schemas.microsoft.com/office/drawing/2014/main" id="{B16E4291-EE89-4AAC-5D68-8139E71A4C8C}"/>
              </a:ext>
            </a:extLst>
          </p:cNvPr>
          <p:cNvPicPr>
            <a:picLocks noChangeAspect="1"/>
          </p:cNvPicPr>
          <p:nvPr/>
        </p:nvPicPr>
        <p:blipFill>
          <a:blip r:embed="rId4"/>
          <a:stretch>
            <a:fillRect/>
          </a:stretch>
        </p:blipFill>
        <p:spPr>
          <a:xfrm>
            <a:off x="239253" y="5567795"/>
            <a:ext cx="3596597" cy="735937"/>
          </a:xfrm>
          <a:prstGeom prst="rect">
            <a:avLst/>
          </a:prstGeom>
        </p:spPr>
      </p:pic>
      <p:pic>
        <p:nvPicPr>
          <p:cNvPr id="45" name="图片 44">
            <a:extLst>
              <a:ext uri="{FF2B5EF4-FFF2-40B4-BE49-F238E27FC236}">
                <a16:creationId xmlns:a16="http://schemas.microsoft.com/office/drawing/2014/main" id="{B584994A-77C9-7FB6-BAB0-1EB3071BB095}"/>
              </a:ext>
            </a:extLst>
          </p:cNvPr>
          <p:cNvPicPr>
            <a:picLocks noChangeAspect="1"/>
          </p:cNvPicPr>
          <p:nvPr/>
        </p:nvPicPr>
        <p:blipFill>
          <a:blip r:embed="rId5"/>
          <a:stretch>
            <a:fillRect/>
          </a:stretch>
        </p:blipFill>
        <p:spPr>
          <a:xfrm>
            <a:off x="4025237" y="5519570"/>
            <a:ext cx="4464496" cy="784162"/>
          </a:xfrm>
          <a:prstGeom prst="rect">
            <a:avLst/>
          </a:prstGeom>
        </p:spPr>
      </p:pic>
      <p:cxnSp>
        <p:nvCxnSpPr>
          <p:cNvPr id="49" name="直接箭头连接符 48">
            <a:extLst>
              <a:ext uri="{FF2B5EF4-FFF2-40B4-BE49-F238E27FC236}">
                <a16:creationId xmlns:a16="http://schemas.microsoft.com/office/drawing/2014/main" id="{3E9BCA2A-08DA-6441-FB32-2870670BA4EA}"/>
              </a:ext>
            </a:extLst>
          </p:cNvPr>
          <p:cNvCxnSpPr/>
          <p:nvPr/>
        </p:nvCxnSpPr>
        <p:spPr>
          <a:xfrm flipH="1">
            <a:off x="2987824" y="5157192"/>
            <a:ext cx="2210397" cy="410603"/>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2B09412F-62CC-93DF-C809-A405CA205E7E}"/>
              </a:ext>
            </a:extLst>
          </p:cNvPr>
          <p:cNvCxnSpPr/>
          <p:nvPr/>
        </p:nvCxnSpPr>
        <p:spPr>
          <a:xfrm>
            <a:off x="6257485" y="5209904"/>
            <a:ext cx="0" cy="45134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71FEDA59-461F-8135-A2B5-A255DA84E87C}"/>
                  </a:ext>
                </a:extLst>
              </p:cNvPr>
              <p:cNvSpPr txBox="1"/>
              <p:nvPr/>
            </p:nvSpPr>
            <p:spPr>
              <a:xfrm>
                <a:off x="467544" y="692696"/>
                <a:ext cx="7920880" cy="3076611"/>
              </a:xfrm>
              <a:prstGeom prst="rect">
                <a:avLst/>
              </a:prstGeom>
              <a:noFill/>
            </p:spPr>
            <p:txBody>
              <a:bodyPr wrap="square">
                <a:spAutoFit/>
              </a:bodyPr>
              <a:lstStyle/>
              <a:p>
                <a:r>
                  <a:rPr lang="en-US" altLang="zh-CN" sz="2400" dirty="0">
                    <a:solidFill>
                      <a:schemeClr val="tx2"/>
                    </a:solidFill>
                  </a:rPr>
                  <a:t>Step3</a:t>
                </a:r>
                <a:r>
                  <a:rPr lang="zh-CN" altLang="en-US" sz="2400" dirty="0">
                    <a:solidFill>
                      <a:schemeClr val="tx2"/>
                    </a:solidFill>
                  </a:rPr>
                  <a:t>、</a:t>
                </a:r>
                <a:r>
                  <a:rPr lang="en-US" altLang="zh-CN" sz="2400" dirty="0">
                    <a:solidFill>
                      <a:schemeClr val="tx2"/>
                    </a:solidFill>
                  </a:rPr>
                  <a:t>Real-time Alignment</a:t>
                </a:r>
              </a:p>
              <a:p>
                <a:pPr marL="342900" indent="-342900">
                  <a:buFont typeface="Arial" panose="020B0604020202020204" pitchFamily="34" charset="0"/>
                  <a:buChar char="•"/>
                </a:pPr>
                <a:r>
                  <a:rPr lang="en-US" altLang="zh-CN" sz="2400" dirty="0">
                    <a:solidFill>
                      <a:schemeClr val="tx1"/>
                    </a:solidFill>
                  </a:rPr>
                  <a:t>After the initial alignment, we can easily track the head pose in real time by estimating the projection matrix </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m:rPr>
                            <m:sty m:val="p"/>
                          </m:rPr>
                          <a:rPr lang="en-US" altLang="zh-CN" sz="2400" i="1">
                            <a:solidFill>
                              <a:schemeClr val="tx1"/>
                            </a:solidFill>
                            <a:latin typeface="Cambria Math" panose="02040503050406030204" pitchFamily="18" charset="0"/>
                          </a:rPr>
                          <m:t>P</m:t>
                        </m:r>
                      </m:e>
                      <m:sub>
                        <m:r>
                          <m:rPr>
                            <m:sty m:val="p"/>
                          </m:rPr>
                          <a:rPr lang="en-US" altLang="zh-CN" sz="2400" i="1">
                            <a:solidFill>
                              <a:schemeClr val="tx1"/>
                            </a:solidFill>
                            <a:latin typeface="Cambria Math" panose="02040503050406030204" pitchFamily="18" charset="0"/>
                          </a:rPr>
                          <m:t>h</m:t>
                        </m:r>
                        <m:r>
                          <a:rPr lang="en-US" altLang="zh-CN" sz="2400" i="1" smtClean="0">
                            <a:solidFill>
                              <a:schemeClr val="tx1"/>
                            </a:solidFill>
                            <a:latin typeface="Cambria Math" panose="02040503050406030204" pitchFamily="18" charset="0"/>
                          </a:rPr>
                          <m:t>→</m:t>
                        </m:r>
                        <m:r>
                          <a:rPr lang="en-US" altLang="zh-CN" sz="2400" i="1" smtClean="0">
                            <a:solidFill>
                              <a:schemeClr val="tx1"/>
                            </a:solidFill>
                            <a:latin typeface="Cambria Math" panose="02040503050406030204" pitchFamily="18" charset="0"/>
                          </a:rPr>
                          <m:t>𝑓</m:t>
                        </m:r>
                      </m:sub>
                    </m:sSub>
                    <m:r>
                      <a:rPr lang="en-US" altLang="zh-CN" sz="2400" i="1" smtClean="0">
                        <a:solidFill>
                          <a:schemeClr val="tx1"/>
                        </a:solidFill>
                        <a:latin typeface="Cambria Math" panose="02040503050406030204" pitchFamily="18" charset="0"/>
                      </a:rPr>
                      <m:t> </m:t>
                    </m:r>
                  </m:oMath>
                </a14:m>
                <a:r>
                  <a:rPr lang="en-US" altLang="zh-CN" sz="2400" dirty="0">
                    <a:solidFill>
                      <a:schemeClr val="tx1"/>
                    </a:solidFill>
                  </a:rPr>
                  <a:t>for each image frame.</a:t>
                </a:r>
              </a:p>
              <a:p>
                <a:pPr marL="342900" indent="-342900">
                  <a:buFont typeface="Arial" panose="020B0604020202020204" pitchFamily="34" charset="0"/>
                  <a:buChar char="•"/>
                </a:pPr>
                <a:r>
                  <a:rPr lang="en-US" altLang="zh-CN" sz="2400" dirty="0">
                    <a:solidFill>
                      <a:schemeClr val="tx1"/>
                    </a:solidFill>
                  </a:rPr>
                  <a:t>How exactly:</a:t>
                </a:r>
                <a:r>
                  <a:rPr lang="zh-CN" altLang="en-US" sz="2400" dirty="0">
                    <a:solidFill>
                      <a:schemeClr val="tx1"/>
                    </a:solidFill>
                  </a:rPr>
                  <a:t> </a:t>
                </a:r>
                <a:r>
                  <a:rPr lang="en-US" altLang="zh-CN" sz="2400" dirty="0">
                    <a:solidFill>
                      <a:schemeClr val="tx1"/>
                    </a:solidFill>
                  </a:rPr>
                  <a:t>The alignment is now again formulated as a non-linear minimization problem</a:t>
                </a:r>
              </a:p>
              <a:p>
                <a:endParaRPr lang="en-US" altLang="zh-CN" sz="2400" dirty="0"/>
              </a:p>
              <a:p>
                <a:pPr marL="342900" indent="-342900">
                  <a:buFont typeface="Arial" panose="020B0604020202020204" pitchFamily="34" charset="0"/>
                  <a:buChar char="•"/>
                </a:pPr>
                <a:endParaRPr lang="en-US" altLang="zh-CN" sz="2400" dirty="0">
                  <a:solidFill>
                    <a:schemeClr val="tx2"/>
                  </a:solidFill>
                </a:endParaRPr>
              </a:p>
            </p:txBody>
          </p:sp>
        </mc:Choice>
        <mc:Fallback>
          <p:sp>
            <p:nvSpPr>
              <p:cNvPr id="4" name="文本框 3">
                <a:extLst>
                  <a:ext uri="{FF2B5EF4-FFF2-40B4-BE49-F238E27FC236}">
                    <a16:creationId xmlns:a16="http://schemas.microsoft.com/office/drawing/2014/main" id="{71FEDA59-461F-8135-A2B5-A255DA84E87C}"/>
                  </a:ext>
                </a:extLst>
              </p:cNvPr>
              <p:cNvSpPr txBox="1">
                <a:spLocks noRot="1" noChangeAspect="1" noMove="1" noResize="1" noEditPoints="1" noAdjustHandles="1" noChangeArrowheads="1" noChangeShapeType="1" noTextEdit="1"/>
              </p:cNvSpPr>
              <p:nvPr/>
            </p:nvSpPr>
            <p:spPr>
              <a:xfrm>
                <a:off x="467544" y="692696"/>
                <a:ext cx="7920880" cy="3076611"/>
              </a:xfrm>
              <a:prstGeom prst="rect">
                <a:avLst/>
              </a:prstGeom>
              <a:blipFill>
                <a:blip r:embed="rId3"/>
                <a:stretch>
                  <a:fillRect l="-1232" t="-2381"/>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18797A58-52B1-CBAB-F40A-FB57FAD5E9B5}"/>
              </a:ext>
            </a:extLst>
          </p:cNvPr>
          <p:cNvPicPr>
            <a:picLocks noChangeAspect="1"/>
          </p:cNvPicPr>
          <p:nvPr/>
        </p:nvPicPr>
        <p:blipFill>
          <a:blip r:embed="rId4"/>
          <a:stretch>
            <a:fillRect/>
          </a:stretch>
        </p:blipFill>
        <p:spPr>
          <a:xfrm>
            <a:off x="2627784" y="3212976"/>
            <a:ext cx="5202714" cy="737282"/>
          </a:xfrm>
          <a:prstGeom prst="rect">
            <a:avLst/>
          </a:prstGeom>
        </p:spPr>
      </p:pic>
      <p:pic>
        <p:nvPicPr>
          <p:cNvPr id="25" name="图片 24">
            <a:extLst>
              <a:ext uri="{FF2B5EF4-FFF2-40B4-BE49-F238E27FC236}">
                <a16:creationId xmlns:a16="http://schemas.microsoft.com/office/drawing/2014/main" id="{0AA98922-B204-1DB4-F156-5755110B236B}"/>
              </a:ext>
            </a:extLst>
          </p:cNvPr>
          <p:cNvPicPr>
            <a:picLocks noChangeAspect="1"/>
          </p:cNvPicPr>
          <p:nvPr/>
        </p:nvPicPr>
        <p:blipFill>
          <a:blip r:embed="rId5"/>
          <a:stretch>
            <a:fillRect/>
          </a:stretch>
        </p:blipFill>
        <p:spPr>
          <a:xfrm>
            <a:off x="1303499" y="4678976"/>
            <a:ext cx="4286204" cy="720080"/>
          </a:xfrm>
          <a:prstGeom prst="rect">
            <a:avLst/>
          </a:prstGeom>
        </p:spPr>
      </p:pic>
      <p:pic>
        <p:nvPicPr>
          <p:cNvPr id="27" name="图片 26">
            <a:extLst>
              <a:ext uri="{FF2B5EF4-FFF2-40B4-BE49-F238E27FC236}">
                <a16:creationId xmlns:a16="http://schemas.microsoft.com/office/drawing/2014/main" id="{F3CA7C50-3C26-379F-7FD6-4BE28B0236A9}"/>
              </a:ext>
            </a:extLst>
          </p:cNvPr>
          <p:cNvPicPr>
            <a:picLocks noChangeAspect="1"/>
          </p:cNvPicPr>
          <p:nvPr/>
        </p:nvPicPr>
        <p:blipFill>
          <a:blip r:embed="rId6"/>
          <a:stretch>
            <a:fillRect/>
          </a:stretch>
        </p:blipFill>
        <p:spPr>
          <a:xfrm>
            <a:off x="5279087" y="5399056"/>
            <a:ext cx="3909796" cy="1010584"/>
          </a:xfrm>
          <a:prstGeom prst="rect">
            <a:avLst/>
          </a:prstGeom>
        </p:spPr>
      </p:pic>
      <p:sp>
        <p:nvSpPr>
          <p:cNvPr id="28" name="文本框 27">
            <a:extLst>
              <a:ext uri="{FF2B5EF4-FFF2-40B4-BE49-F238E27FC236}">
                <a16:creationId xmlns:a16="http://schemas.microsoft.com/office/drawing/2014/main" id="{B85EF3C9-1C4E-83D7-FAA8-29DAEA286D2A}"/>
              </a:ext>
            </a:extLst>
          </p:cNvPr>
          <p:cNvSpPr txBox="1"/>
          <p:nvPr/>
        </p:nvSpPr>
        <p:spPr>
          <a:xfrm>
            <a:off x="4176926" y="2975182"/>
            <a:ext cx="1102161" cy="584775"/>
          </a:xfrm>
          <a:prstGeom prst="rect">
            <a:avLst/>
          </a:prstGeom>
          <a:noFill/>
        </p:spPr>
        <p:txBody>
          <a:bodyPr wrap="none" rtlCol="0">
            <a:spAutoFit/>
          </a:bodyPr>
          <a:lstStyle/>
          <a:p>
            <a:r>
              <a:rPr lang="en-US" altLang="zh-CN" sz="3200" dirty="0">
                <a:solidFill>
                  <a:schemeClr val="accent6">
                    <a:lumMod val="75000"/>
                  </a:schemeClr>
                </a:solidFill>
              </a:rPr>
              <a:t>step2</a:t>
            </a:r>
            <a:endParaRPr lang="zh-CN" altLang="en-US" sz="3200" dirty="0">
              <a:solidFill>
                <a:schemeClr val="accent6">
                  <a:lumMod val="75000"/>
                </a:schemeClr>
              </a:solidFill>
            </a:endParaRPr>
          </a:p>
        </p:txBody>
      </p:sp>
      <p:cxnSp>
        <p:nvCxnSpPr>
          <p:cNvPr id="30" name="直接箭头连接符 29">
            <a:extLst>
              <a:ext uri="{FF2B5EF4-FFF2-40B4-BE49-F238E27FC236}">
                <a16:creationId xmlns:a16="http://schemas.microsoft.com/office/drawing/2014/main" id="{E59A657D-A9B0-B13F-1328-EB9672ECE8AA}"/>
              </a:ext>
            </a:extLst>
          </p:cNvPr>
          <p:cNvCxnSpPr/>
          <p:nvPr/>
        </p:nvCxnSpPr>
        <p:spPr>
          <a:xfrm flipH="1">
            <a:off x="2852877" y="3886888"/>
            <a:ext cx="3312368" cy="7200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1B0C8EE-866C-B128-89C0-90AB892C3BE1}"/>
              </a:ext>
            </a:extLst>
          </p:cNvPr>
          <p:cNvCxnSpPr>
            <a:cxnSpLocks/>
          </p:cNvCxnSpPr>
          <p:nvPr/>
        </p:nvCxnSpPr>
        <p:spPr>
          <a:xfrm flipH="1">
            <a:off x="6813317" y="3950258"/>
            <a:ext cx="216024" cy="14487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869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24C40-2A9C-E118-610D-17BBB797A738}"/>
              </a:ext>
            </a:extLst>
          </p:cNvPr>
          <p:cNvSpPr>
            <a:spLocks noGrp="1"/>
          </p:cNvSpPr>
          <p:nvPr>
            <p:ph type="title"/>
          </p:nvPr>
        </p:nvSpPr>
        <p:spPr>
          <a:xfrm>
            <a:off x="-2567136" y="404664"/>
            <a:ext cx="8229600" cy="1143000"/>
          </a:xfrm>
        </p:spPr>
        <p:txBody>
          <a:bodyPr/>
          <a:lstStyle/>
          <a:p>
            <a:r>
              <a:rPr lang="en-US" altLang="zh-CN" dirty="0"/>
              <a:t>Result</a:t>
            </a:r>
            <a:r>
              <a:rPr lang="zh-CN" altLang="en-US" dirty="0"/>
              <a:t>：</a:t>
            </a:r>
          </a:p>
        </p:txBody>
      </p:sp>
      <p:pic>
        <p:nvPicPr>
          <p:cNvPr id="5" name="图片 4">
            <a:extLst>
              <a:ext uri="{FF2B5EF4-FFF2-40B4-BE49-F238E27FC236}">
                <a16:creationId xmlns:a16="http://schemas.microsoft.com/office/drawing/2014/main" id="{8D218547-7697-53FB-3EAB-7D13FD42CB18}"/>
              </a:ext>
            </a:extLst>
          </p:cNvPr>
          <p:cNvPicPr>
            <a:picLocks noChangeAspect="1"/>
          </p:cNvPicPr>
          <p:nvPr/>
        </p:nvPicPr>
        <p:blipFill>
          <a:blip r:embed="rId3"/>
          <a:stretch>
            <a:fillRect/>
          </a:stretch>
        </p:blipFill>
        <p:spPr>
          <a:xfrm>
            <a:off x="1547664" y="2060848"/>
            <a:ext cx="6899251" cy="3585109"/>
          </a:xfrm>
          <a:prstGeom prst="rect">
            <a:avLst/>
          </a:prstGeom>
        </p:spPr>
      </p:pic>
    </p:spTree>
    <p:extLst>
      <p:ext uri="{BB962C8B-B14F-4D97-AF65-F5344CB8AC3E}">
        <p14:creationId xmlns:p14="http://schemas.microsoft.com/office/powerpoint/2010/main" val="27934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BEBF0B0-C6B8-BC93-E14C-EC68A841403E}"/>
              </a:ext>
            </a:extLst>
          </p:cNvPr>
          <p:cNvSpPr txBox="1"/>
          <p:nvPr/>
        </p:nvSpPr>
        <p:spPr>
          <a:xfrm>
            <a:off x="17140" y="1484784"/>
            <a:ext cx="9235380" cy="1661993"/>
          </a:xfrm>
          <a:prstGeom prst="rect">
            <a:avLst/>
          </a:prstGeom>
          <a:noFill/>
        </p:spPr>
        <p:txBody>
          <a:bodyPr wrap="square" rtlCol="0">
            <a:spAutoFit/>
          </a:bodyPr>
          <a:lstStyle/>
          <a:p>
            <a:r>
              <a:rPr lang="en-US" altLang="zh-CN" sz="2400" i="1" dirty="0"/>
              <a:t>Step 1</a:t>
            </a:r>
            <a:r>
              <a:rPr lang="zh-CN" altLang="en-US" sz="2400" i="1" dirty="0"/>
              <a:t>、</a:t>
            </a:r>
            <a:r>
              <a:rPr lang="en-US" altLang="zh-CN" sz="2400" i="1" dirty="0"/>
              <a:t>Through the</a:t>
            </a:r>
            <a:r>
              <a:rPr lang="zh-CN" altLang="en-US" sz="2400" i="1" dirty="0"/>
              <a:t> </a:t>
            </a:r>
            <a:r>
              <a:rPr lang="en-US" altLang="zh-CN" sz="2400" i="1" dirty="0"/>
              <a:t>current</a:t>
            </a:r>
            <a:r>
              <a:rPr lang="zh-CN" altLang="en-US" sz="2400" i="1" dirty="0"/>
              <a:t> </a:t>
            </a:r>
            <a:r>
              <a:rPr lang="en-US" altLang="zh-CN" sz="2400" i="1" dirty="0"/>
              <a:t>head pos, they first search for a reference image from the data set they have captured off-line.</a:t>
            </a:r>
          </a:p>
          <a:p>
            <a:endParaRPr lang="en-US" altLang="zh-CN" dirty="0"/>
          </a:p>
          <a:p>
            <a:endParaRPr lang="en-US" altLang="zh-CN" dirty="0"/>
          </a:p>
          <a:p>
            <a:endParaRPr lang="en-US" altLang="zh-CN" dirty="0"/>
          </a:p>
        </p:txBody>
      </p:sp>
      <p:sp>
        <p:nvSpPr>
          <p:cNvPr id="19" name="文本框 18">
            <a:extLst>
              <a:ext uri="{FF2B5EF4-FFF2-40B4-BE49-F238E27FC236}">
                <a16:creationId xmlns:a16="http://schemas.microsoft.com/office/drawing/2014/main" id="{ADB10FD3-259B-7A40-DE10-84B16A3913D0}"/>
              </a:ext>
            </a:extLst>
          </p:cNvPr>
          <p:cNvSpPr txBox="1"/>
          <p:nvPr/>
        </p:nvSpPr>
        <p:spPr>
          <a:xfrm>
            <a:off x="17140" y="-33834"/>
            <a:ext cx="8083252" cy="1138773"/>
          </a:xfrm>
          <a:prstGeom prst="rect">
            <a:avLst/>
          </a:prstGeom>
          <a:noFill/>
        </p:spPr>
        <p:txBody>
          <a:bodyPr wrap="square">
            <a:spAutoFit/>
          </a:bodyPr>
          <a:lstStyle/>
          <a:p>
            <a:pPr algn="l"/>
            <a:r>
              <a:rPr lang="en-US" altLang="zh-CN" sz="3600" b="1" dirty="0">
                <a:latin typeface="+mj-lt"/>
              </a:rPr>
              <a:t>Fourth Module</a:t>
            </a:r>
            <a:r>
              <a:rPr lang="zh-CN" altLang="en-US" sz="3600" b="1" dirty="0">
                <a:latin typeface="+mj-lt"/>
              </a:rPr>
              <a:t>：</a:t>
            </a:r>
            <a:r>
              <a:rPr lang="en-US" altLang="zh-CN" sz="3600" b="1" dirty="0">
                <a:latin typeface="+mj-lt"/>
              </a:rPr>
              <a:t> Face Synthesis</a:t>
            </a:r>
          </a:p>
          <a:p>
            <a:pPr algn="l"/>
            <a:endParaRPr lang="en-US" altLang="zh-CN" sz="3200" dirty="0">
              <a:latin typeface="+mj-lt"/>
            </a:endParaRPr>
          </a:p>
        </p:txBody>
      </p:sp>
      <p:sp>
        <p:nvSpPr>
          <p:cNvPr id="21" name="文本框 20">
            <a:extLst>
              <a:ext uri="{FF2B5EF4-FFF2-40B4-BE49-F238E27FC236}">
                <a16:creationId xmlns:a16="http://schemas.microsoft.com/office/drawing/2014/main" id="{C7AC83BE-6225-FE86-0C2A-5FEDEAD5AD6E}"/>
              </a:ext>
            </a:extLst>
          </p:cNvPr>
          <p:cNvSpPr txBox="1"/>
          <p:nvPr/>
        </p:nvSpPr>
        <p:spPr>
          <a:xfrm>
            <a:off x="179512" y="4869160"/>
            <a:ext cx="9073008" cy="1200329"/>
          </a:xfrm>
          <a:prstGeom prst="rect">
            <a:avLst/>
          </a:prstGeom>
          <a:noFill/>
        </p:spPr>
        <p:txBody>
          <a:bodyPr wrap="square">
            <a:spAutoFit/>
          </a:bodyPr>
          <a:lstStyle/>
          <a:p>
            <a:endParaRPr lang="en-US" altLang="zh-CN" sz="2400" dirty="0"/>
          </a:p>
          <a:p>
            <a:r>
              <a:rPr lang="en-US" altLang="zh-CN" sz="2400" i="1" dirty="0"/>
              <a:t>Step 2</a:t>
            </a:r>
            <a:r>
              <a:rPr lang="zh-CN" altLang="en-US" sz="2400" i="1" dirty="0"/>
              <a:t>、</a:t>
            </a:r>
            <a:r>
              <a:rPr lang="en-US" altLang="zh-CN" sz="2400" i="1" dirty="0"/>
              <a:t>Then they apply a two-step warping to warp both the template image and the NIR eye images.</a:t>
            </a:r>
            <a:endParaRPr lang="zh-CN" altLang="en-US" sz="2400" i="1" dirty="0"/>
          </a:p>
        </p:txBody>
      </p:sp>
      <p:pic>
        <p:nvPicPr>
          <p:cNvPr id="23" name="图片 22">
            <a:extLst>
              <a:ext uri="{FF2B5EF4-FFF2-40B4-BE49-F238E27FC236}">
                <a16:creationId xmlns:a16="http://schemas.microsoft.com/office/drawing/2014/main" id="{18B44464-80E2-A956-87EF-37871D102378}"/>
              </a:ext>
            </a:extLst>
          </p:cNvPr>
          <p:cNvPicPr>
            <a:picLocks noChangeAspect="1"/>
          </p:cNvPicPr>
          <p:nvPr/>
        </p:nvPicPr>
        <p:blipFill>
          <a:blip r:embed="rId3"/>
          <a:stretch>
            <a:fillRect/>
          </a:stretch>
        </p:blipFill>
        <p:spPr>
          <a:xfrm>
            <a:off x="2555776" y="2315780"/>
            <a:ext cx="3794157" cy="2456121"/>
          </a:xfrm>
          <a:prstGeom prst="rect">
            <a:avLst/>
          </a:prstGeom>
        </p:spPr>
      </p:pic>
    </p:spTree>
    <p:extLst>
      <p:ext uri="{BB962C8B-B14F-4D97-AF65-F5344CB8AC3E}">
        <p14:creationId xmlns:p14="http://schemas.microsoft.com/office/powerpoint/2010/main" val="1716498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B02A75D-EF1C-14F4-B0C2-0A443FAE00C4}"/>
              </a:ext>
            </a:extLst>
          </p:cNvPr>
          <p:cNvSpPr txBox="1"/>
          <p:nvPr/>
        </p:nvSpPr>
        <p:spPr>
          <a:xfrm>
            <a:off x="627832" y="2042311"/>
            <a:ext cx="8422983" cy="2092881"/>
          </a:xfrm>
          <a:prstGeom prst="rect">
            <a:avLst/>
          </a:prstGeom>
          <a:noFill/>
        </p:spPr>
        <p:txBody>
          <a:bodyPr wrap="square" rtlCol="0">
            <a:spAutoFit/>
          </a:bodyPr>
          <a:lstStyle/>
          <a:p>
            <a:r>
              <a:rPr lang="en-US" altLang="zh-CN" sz="4000" b="1" i="1" dirty="0">
                <a:solidFill>
                  <a:schemeClr val="accent1"/>
                </a:solidFill>
                <a:latin typeface="Times New Roman" panose="02020603050405020304" pitchFamily="18" charset="0"/>
                <a:cs typeface="Times New Roman" panose="02020603050405020304" pitchFamily="18" charset="0"/>
              </a:rPr>
              <a:t>Step1</a:t>
            </a:r>
            <a:r>
              <a:rPr lang="zh-CN" altLang="en-US" sz="4000" b="1" i="1" dirty="0">
                <a:solidFill>
                  <a:schemeClr val="accent1"/>
                </a:solidFill>
                <a:latin typeface="Times New Roman" panose="02020603050405020304" pitchFamily="18" charset="0"/>
                <a:cs typeface="Times New Roman" panose="02020603050405020304" pitchFamily="18" charset="0"/>
              </a:rPr>
              <a:t>：</a:t>
            </a:r>
            <a:endParaRPr lang="en-US" altLang="zh-CN" sz="4000" b="1" i="1" dirty="0">
              <a:solidFill>
                <a:schemeClr val="accent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i="1" dirty="0">
                <a:latin typeface="Times New Roman" panose="02020603050405020304" pitchFamily="18" charset="0"/>
                <a:cs typeface="Times New Roman" panose="02020603050405020304" pitchFamily="18" charset="0"/>
              </a:rPr>
              <a:t>Goal: </a:t>
            </a:r>
            <a:r>
              <a:rPr lang="en-US" altLang="zh-CN" sz="2400" i="1" dirty="0" err="1">
                <a:latin typeface="Times New Roman" panose="02020603050405020304" pitchFamily="18" charset="0"/>
                <a:cs typeface="Times New Roman" panose="02020603050405020304" pitchFamily="18" charset="0"/>
              </a:rPr>
              <a:t>Retrive</a:t>
            </a:r>
            <a:r>
              <a:rPr lang="en-US" altLang="zh-CN" sz="2400" i="1" dirty="0">
                <a:latin typeface="Times New Roman" panose="02020603050405020304" pitchFamily="18" charset="0"/>
                <a:cs typeface="Times New Roman" panose="02020603050405020304" pitchFamily="18" charset="0"/>
              </a:rPr>
              <a:t> Reference Image</a:t>
            </a:r>
          </a:p>
          <a:p>
            <a:pPr marL="285750" indent="-285750">
              <a:buFont typeface="Arial" panose="020B0604020202020204" pitchFamily="34" charset="0"/>
              <a:buChar char="•"/>
            </a:pPr>
            <a:r>
              <a:rPr lang="en-US" altLang="zh-CN" sz="2400" i="1" dirty="0">
                <a:latin typeface="Times New Roman" panose="02020603050405020304" pitchFamily="18" charset="0"/>
                <a:cs typeface="Times New Roman" panose="02020603050405020304" pitchFamily="18" charset="0"/>
              </a:rPr>
              <a:t>How: The similarity between </a:t>
            </a:r>
            <a:r>
              <a:rPr lang="en-US" altLang="zh-CN" sz="2400" i="1" dirty="0" err="1">
                <a:latin typeface="Times New Roman" panose="02020603050405020304" pitchFamily="18" charset="0"/>
                <a:cs typeface="Times New Roman" panose="02020603050405020304" pitchFamily="18" charset="0"/>
              </a:rPr>
              <a:t>ith</a:t>
            </a:r>
            <a:r>
              <a:rPr lang="en-US" altLang="zh-CN" sz="2400" i="1" dirty="0">
                <a:latin typeface="Times New Roman" panose="02020603050405020304" pitchFamily="18" charset="0"/>
                <a:cs typeface="Times New Roman" panose="02020603050405020304" pitchFamily="18" charset="0"/>
              </a:rPr>
              <a:t> image in the data set and the query image is measured based on three distances</a:t>
            </a:r>
            <a:endParaRPr lang="zh-CN" altLang="en-US" sz="2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dirty="0"/>
          </a:p>
        </p:txBody>
      </p:sp>
      <p:pic>
        <p:nvPicPr>
          <p:cNvPr id="8" name="图片 7">
            <a:extLst>
              <a:ext uri="{FF2B5EF4-FFF2-40B4-BE49-F238E27FC236}">
                <a16:creationId xmlns:a16="http://schemas.microsoft.com/office/drawing/2014/main" id="{6402D011-57B2-B717-FDAC-732A6DBADC77}"/>
              </a:ext>
            </a:extLst>
          </p:cNvPr>
          <p:cNvPicPr>
            <a:picLocks noChangeAspect="1"/>
          </p:cNvPicPr>
          <p:nvPr/>
        </p:nvPicPr>
        <p:blipFill>
          <a:blip r:embed="rId3"/>
          <a:stretch>
            <a:fillRect/>
          </a:stretch>
        </p:blipFill>
        <p:spPr>
          <a:xfrm>
            <a:off x="827584" y="4509120"/>
            <a:ext cx="7199917" cy="612759"/>
          </a:xfrm>
          <a:prstGeom prst="rect">
            <a:avLst/>
          </a:prstGeom>
        </p:spPr>
      </p:pic>
    </p:spTree>
    <p:extLst>
      <p:ext uri="{BB962C8B-B14F-4D97-AF65-F5344CB8AC3E}">
        <p14:creationId xmlns:p14="http://schemas.microsoft.com/office/powerpoint/2010/main" val="1476902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83D3D-B892-55DC-D033-CDE8512ABC1D}"/>
            </a:ext>
          </a:extLst>
        </p:cNvPr>
        <p:cNvGrpSpPr/>
        <p:nvPr/>
      </p:nvGrpSpPr>
      <p:grpSpPr>
        <a:xfrm>
          <a:off x="0" y="0"/>
          <a:ext cx="0" cy="0"/>
          <a:chOff x="0" y="0"/>
          <a:chExt cx="0" cy="0"/>
        </a:xfrm>
      </p:grpSpPr>
      <p:sp>
        <p:nvSpPr>
          <p:cNvPr id="13" name="文本框 12">
            <a:extLst>
              <a:ext uri="{FF2B5EF4-FFF2-40B4-BE49-F238E27FC236}">
                <a16:creationId xmlns:a16="http://schemas.microsoft.com/office/drawing/2014/main" id="{06B154CE-C995-BF6F-DB0F-9BA448244314}"/>
              </a:ext>
            </a:extLst>
          </p:cNvPr>
          <p:cNvSpPr txBox="1"/>
          <p:nvPr/>
        </p:nvSpPr>
        <p:spPr>
          <a:xfrm>
            <a:off x="79369" y="404664"/>
            <a:ext cx="8522061" cy="6278642"/>
          </a:xfrm>
          <a:prstGeom prst="rect">
            <a:avLst/>
          </a:prstGeom>
          <a:noFill/>
        </p:spPr>
        <p:txBody>
          <a:bodyPr wrap="square" rtlCol="0">
            <a:spAutoFit/>
          </a:bodyPr>
          <a:lstStyle/>
          <a:p>
            <a:r>
              <a:rPr lang="en-US" altLang="zh-CN" sz="3600" i="1" dirty="0">
                <a:solidFill>
                  <a:schemeClr val="accent1"/>
                </a:solidFill>
                <a:latin typeface="Times New Roman" panose="02020603050405020304" pitchFamily="18" charset="0"/>
                <a:cs typeface="Times New Roman" panose="02020603050405020304" pitchFamily="18" charset="0"/>
              </a:rPr>
              <a:t>Step2:Face and </a:t>
            </a:r>
          </a:p>
          <a:p>
            <a:r>
              <a:rPr lang="en-US" altLang="zh-CN" sz="3600" i="1" dirty="0">
                <a:solidFill>
                  <a:schemeClr val="accent1"/>
                </a:solidFill>
                <a:latin typeface="Times New Roman" panose="02020603050405020304" pitchFamily="18" charset="0"/>
                <a:cs typeface="Times New Roman" panose="02020603050405020304" pitchFamily="18" charset="0"/>
              </a:rPr>
              <a:t>Eye image </a:t>
            </a:r>
            <a:r>
              <a:rPr lang="en-US" altLang="zh-CN" sz="3600" i="1" dirty="0" err="1">
                <a:solidFill>
                  <a:schemeClr val="accent1"/>
                </a:solidFill>
                <a:latin typeface="Times New Roman" panose="02020603050405020304" pitchFamily="18" charset="0"/>
                <a:cs typeface="Times New Roman" panose="02020603050405020304" pitchFamily="18" charset="0"/>
              </a:rPr>
              <a:t>wraping</a:t>
            </a:r>
            <a:endParaRPr lang="en-US" altLang="zh-CN" sz="3600" i="1" dirty="0">
              <a:solidFill>
                <a:schemeClr val="accent1"/>
              </a:solidFill>
              <a:latin typeface="Times New Roman" panose="02020603050405020304" pitchFamily="18" charset="0"/>
              <a:cs typeface="Times New Roman" panose="02020603050405020304" pitchFamily="18" charset="0"/>
            </a:endParaRPr>
          </a:p>
          <a:p>
            <a:r>
              <a:rPr lang="en-US" altLang="zh-CN" sz="2400" i="1" dirty="0">
                <a:latin typeface="Times New Roman" panose="02020603050405020304" pitchFamily="18" charset="0"/>
                <a:cs typeface="Times New Roman" panose="02020603050405020304" pitchFamily="18" charset="0"/>
              </a:rPr>
              <a:t>How: </a:t>
            </a:r>
          </a:p>
          <a:p>
            <a:pPr marL="342900" indent="-342900">
              <a:buFont typeface="Arial" panose="020B0604020202020204" pitchFamily="34" charset="0"/>
              <a:buChar char="•"/>
            </a:pPr>
            <a:r>
              <a:rPr lang="en-US" altLang="zh-CN" sz="2400" i="1" dirty="0">
                <a:latin typeface="Times New Roman" panose="02020603050405020304" pitchFamily="18" charset="0"/>
                <a:cs typeface="Times New Roman" panose="02020603050405020304" pitchFamily="18" charset="0"/>
              </a:rPr>
              <a:t>2.1 :</a:t>
            </a:r>
          </a:p>
          <a:p>
            <a:pPr marL="0" lvl="1"/>
            <a:r>
              <a:rPr lang="en-US" altLang="zh-CN" sz="2400" i="1" dirty="0">
                <a:latin typeface="Times New Roman" panose="02020603050405020304" pitchFamily="18" charset="0"/>
                <a:cs typeface="Times New Roman" panose="02020603050405020304" pitchFamily="18" charset="0"/>
              </a:rPr>
              <a:t>      As the 3D head model have been estimated and aligned with both the reference image and the query image separately, we use 3D model as a bridge to warp reference image to align with query image. </a:t>
            </a:r>
          </a:p>
          <a:p>
            <a:r>
              <a:rPr lang="en-US" altLang="zh-CN" sz="2400" i="1" dirty="0">
                <a:latin typeface="Times New Roman" panose="02020603050405020304" pitchFamily="18" charset="0"/>
                <a:cs typeface="Times New Roman" panose="02020603050405020304" pitchFamily="18" charset="0"/>
              </a:rPr>
              <a:t>      We compute our wrapping transform by</a:t>
            </a:r>
            <a:r>
              <a:rPr lang="zh-CN" altLang="en-US" sz="2400" i="1"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minimizing</a:t>
            </a:r>
            <a:r>
              <a:rPr lang="zh-CN" altLang="en-US" sz="2400" i="1"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this Energy Function.</a:t>
            </a:r>
          </a:p>
          <a:p>
            <a:pPr marL="342900" indent="-342900">
              <a:buFont typeface="Arial" panose="020B0604020202020204" pitchFamily="34" charset="0"/>
              <a:buChar char="•"/>
            </a:pPr>
            <a:endParaRPr lang="en-US" altLang="zh-CN" sz="2400" i="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i="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i="1" dirty="0">
                <a:latin typeface="Times New Roman" panose="02020603050405020304" pitchFamily="18" charset="0"/>
                <a:cs typeface="Times New Roman" panose="02020603050405020304" pitchFamily="18" charset="0"/>
              </a:rPr>
              <a:t>2.2</a:t>
            </a:r>
          </a:p>
          <a:p>
            <a:r>
              <a:rPr lang="en-US" altLang="zh-CN" sz="2400" i="1" dirty="0">
                <a:latin typeface="Times New Roman" panose="02020603050405020304" pitchFamily="18" charset="0"/>
                <a:cs typeface="Times New Roman" panose="02020603050405020304" pitchFamily="18" charset="0"/>
              </a:rPr>
              <a:t>         Blend the query image which is partially blocked by HMD, warped reference image, and two colorized eye images together. </a:t>
            </a:r>
          </a:p>
          <a:p>
            <a:endParaRPr lang="zh-CN" altLang="en-US" dirty="0"/>
          </a:p>
        </p:txBody>
      </p:sp>
      <p:pic>
        <p:nvPicPr>
          <p:cNvPr id="3" name="图片 2">
            <a:extLst>
              <a:ext uri="{FF2B5EF4-FFF2-40B4-BE49-F238E27FC236}">
                <a16:creationId xmlns:a16="http://schemas.microsoft.com/office/drawing/2014/main" id="{F0656D16-D52B-B4D6-4419-BE230832A881}"/>
              </a:ext>
            </a:extLst>
          </p:cNvPr>
          <p:cNvPicPr>
            <a:picLocks noChangeAspect="1"/>
          </p:cNvPicPr>
          <p:nvPr/>
        </p:nvPicPr>
        <p:blipFill>
          <a:blip r:embed="rId3"/>
          <a:stretch>
            <a:fillRect/>
          </a:stretch>
        </p:blipFill>
        <p:spPr>
          <a:xfrm>
            <a:off x="4427984" y="404664"/>
            <a:ext cx="4348900" cy="1502860"/>
          </a:xfrm>
          <a:prstGeom prst="rect">
            <a:avLst/>
          </a:prstGeom>
        </p:spPr>
      </p:pic>
      <p:pic>
        <p:nvPicPr>
          <p:cNvPr id="7" name="图片 6">
            <a:extLst>
              <a:ext uri="{FF2B5EF4-FFF2-40B4-BE49-F238E27FC236}">
                <a16:creationId xmlns:a16="http://schemas.microsoft.com/office/drawing/2014/main" id="{0C7A5A03-0266-4421-60DD-C0AB30A1571E}"/>
              </a:ext>
            </a:extLst>
          </p:cNvPr>
          <p:cNvPicPr>
            <a:picLocks noChangeAspect="1"/>
          </p:cNvPicPr>
          <p:nvPr/>
        </p:nvPicPr>
        <p:blipFill>
          <a:blip r:embed="rId4"/>
          <a:stretch>
            <a:fillRect/>
          </a:stretch>
        </p:blipFill>
        <p:spPr>
          <a:xfrm>
            <a:off x="2413743" y="4437112"/>
            <a:ext cx="4550327" cy="736081"/>
          </a:xfrm>
          <a:prstGeom prst="rect">
            <a:avLst/>
          </a:prstGeom>
        </p:spPr>
      </p:pic>
    </p:spTree>
    <p:extLst>
      <p:ext uri="{BB962C8B-B14F-4D97-AF65-F5344CB8AC3E}">
        <p14:creationId xmlns:p14="http://schemas.microsoft.com/office/powerpoint/2010/main" val="4238057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mj-lt"/>
              </a:rPr>
              <a:t>Related Work</a:t>
            </a:r>
          </a:p>
        </p:txBody>
      </p:sp>
      <p:sp>
        <p:nvSpPr>
          <p:cNvPr id="3" name="内容占位符 2"/>
          <p:cNvSpPr>
            <a:spLocks noGrp="1"/>
          </p:cNvSpPr>
          <p:nvPr>
            <p:ph idx="1"/>
          </p:nvPr>
        </p:nvSpPr>
        <p:spPr/>
        <p:txBody>
          <a:bodyPr/>
          <a:lstStyle/>
          <a:p>
            <a:endParaRPr lang="zh-CN" altLang="en-US" dirty="0"/>
          </a:p>
          <a:p>
            <a:r>
              <a:rPr lang="zh-CN" altLang="en-US" sz="2700" dirty="0"/>
              <a:t>Facial Performance Capture</a:t>
            </a:r>
          </a:p>
          <a:p>
            <a:endParaRPr lang="zh-CN" altLang="en-US" sz="2700" dirty="0"/>
          </a:p>
          <a:p>
            <a:r>
              <a:rPr lang="zh-CN" altLang="en-US" sz="2700" dirty="0"/>
              <a:t>Face Reconstruction and Appearance Synthesis</a:t>
            </a:r>
          </a:p>
          <a:p>
            <a:endParaRPr lang="zh-CN" altLang="en-US" sz="2700" dirty="0"/>
          </a:p>
          <a:p>
            <a:r>
              <a:rPr lang="zh-CN" altLang="en-US" sz="2700" dirty="0"/>
              <a:t>Headset </a:t>
            </a:r>
            <a:r>
              <a:rPr lang="en-US" altLang="zh-CN" sz="2700" dirty="0"/>
              <a:t>R</a:t>
            </a:r>
            <a:r>
              <a:rPr lang="zh-CN" altLang="en-US" sz="2700" dirty="0"/>
              <a:t>emoval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9B4C8-8764-C13B-A25D-BA0D9ACFCF4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4AE2610-7363-3C7E-A613-77BAEADE129D}"/>
              </a:ext>
            </a:extLst>
          </p:cNvPr>
          <p:cNvSpPr>
            <a:spLocks noGrp="1"/>
          </p:cNvSpPr>
          <p:nvPr>
            <p:ph type="title"/>
          </p:nvPr>
        </p:nvSpPr>
        <p:spPr>
          <a:xfrm>
            <a:off x="-1620688" y="332656"/>
            <a:ext cx="8229600" cy="1143000"/>
          </a:xfrm>
        </p:spPr>
        <p:txBody>
          <a:bodyPr/>
          <a:lstStyle/>
          <a:p>
            <a:r>
              <a:rPr lang="en-US" altLang="zh-CN" dirty="0"/>
              <a:t>Result</a:t>
            </a:r>
            <a:r>
              <a:rPr lang="zh-CN" altLang="en-US" dirty="0"/>
              <a:t>：</a:t>
            </a:r>
          </a:p>
        </p:txBody>
      </p:sp>
      <p:pic>
        <p:nvPicPr>
          <p:cNvPr id="4" name="图片 3">
            <a:extLst>
              <a:ext uri="{FF2B5EF4-FFF2-40B4-BE49-F238E27FC236}">
                <a16:creationId xmlns:a16="http://schemas.microsoft.com/office/drawing/2014/main" id="{7D1BCD50-3DC6-4932-9FEA-745A2D210AED}"/>
              </a:ext>
            </a:extLst>
          </p:cNvPr>
          <p:cNvPicPr>
            <a:picLocks noChangeAspect="1"/>
          </p:cNvPicPr>
          <p:nvPr/>
        </p:nvPicPr>
        <p:blipFill>
          <a:blip r:embed="rId3"/>
          <a:stretch>
            <a:fillRect/>
          </a:stretch>
        </p:blipFill>
        <p:spPr>
          <a:xfrm>
            <a:off x="1619672" y="2420888"/>
            <a:ext cx="6343330" cy="3251431"/>
          </a:xfrm>
          <a:prstGeom prst="rect">
            <a:avLst/>
          </a:prstGeom>
        </p:spPr>
      </p:pic>
    </p:spTree>
    <p:extLst>
      <p:ext uri="{BB962C8B-B14F-4D97-AF65-F5344CB8AC3E}">
        <p14:creationId xmlns:p14="http://schemas.microsoft.com/office/powerpoint/2010/main" val="630452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41F4A01-0BEA-2A28-D037-BC184C8D8BF1}"/>
              </a:ext>
            </a:extLst>
          </p:cNvPr>
          <p:cNvSpPr txBox="1"/>
          <p:nvPr/>
        </p:nvSpPr>
        <p:spPr>
          <a:xfrm>
            <a:off x="179512" y="116632"/>
            <a:ext cx="9145016" cy="1077218"/>
          </a:xfrm>
          <a:prstGeom prst="rect">
            <a:avLst/>
          </a:prstGeom>
          <a:noFill/>
        </p:spPr>
        <p:txBody>
          <a:bodyPr wrap="square">
            <a:spAutoFit/>
          </a:bodyPr>
          <a:lstStyle/>
          <a:p>
            <a:pPr algn="l"/>
            <a:r>
              <a:rPr lang="en-US" altLang="zh-CN" sz="3200" dirty="0">
                <a:latin typeface="+mj-lt"/>
              </a:rPr>
              <a:t>Third Module</a:t>
            </a:r>
            <a:r>
              <a:rPr lang="zh-CN" altLang="en-US" sz="3200" dirty="0">
                <a:latin typeface="+mj-lt"/>
              </a:rPr>
              <a:t>：</a:t>
            </a:r>
            <a:endParaRPr lang="en-US" altLang="zh-CN" sz="3200" dirty="0">
              <a:latin typeface="+mj-lt"/>
            </a:endParaRPr>
          </a:p>
          <a:p>
            <a:r>
              <a:rPr lang="en-US" altLang="zh-CN" sz="3200" dirty="0">
                <a:latin typeface="+mj-lt"/>
              </a:rPr>
              <a:t>Eye Synthesis(colorize the warped NIR eye images)</a:t>
            </a:r>
          </a:p>
        </p:txBody>
      </p:sp>
      <p:sp>
        <p:nvSpPr>
          <p:cNvPr id="8" name="文本框 7">
            <a:extLst>
              <a:ext uri="{FF2B5EF4-FFF2-40B4-BE49-F238E27FC236}">
                <a16:creationId xmlns:a16="http://schemas.microsoft.com/office/drawing/2014/main" id="{154CC388-E8EC-B9AF-2E72-80082029C344}"/>
              </a:ext>
            </a:extLst>
          </p:cNvPr>
          <p:cNvSpPr txBox="1"/>
          <p:nvPr/>
        </p:nvSpPr>
        <p:spPr>
          <a:xfrm>
            <a:off x="294461" y="1805915"/>
            <a:ext cx="6408712" cy="830997"/>
          </a:xfrm>
          <a:prstGeom prst="rect">
            <a:avLst/>
          </a:prstGeom>
          <a:noFill/>
        </p:spPr>
        <p:txBody>
          <a:bodyPr wrap="square">
            <a:spAutoFit/>
          </a:bodyPr>
          <a:lstStyle/>
          <a:p>
            <a:r>
              <a:rPr lang="en-US" altLang="zh-CN" sz="2400" dirty="0">
                <a:solidFill>
                  <a:schemeClr val="tx2"/>
                </a:solidFill>
              </a:rPr>
              <a:t>Step1</a:t>
            </a:r>
            <a:r>
              <a:rPr lang="zh-CN" altLang="en-US" sz="2400" dirty="0">
                <a:solidFill>
                  <a:schemeClr val="tx2"/>
                </a:solidFill>
              </a:rPr>
              <a:t>、</a:t>
            </a:r>
            <a:r>
              <a:rPr lang="en-US" altLang="zh-CN" sz="2400" dirty="0">
                <a:solidFill>
                  <a:schemeClr val="tx2"/>
                </a:solidFill>
              </a:rPr>
              <a:t>They colorize the eye images based on the color information from the reference image. </a:t>
            </a:r>
          </a:p>
        </p:txBody>
      </p:sp>
      <p:sp>
        <p:nvSpPr>
          <p:cNvPr id="10" name="文本框 9">
            <a:extLst>
              <a:ext uri="{FF2B5EF4-FFF2-40B4-BE49-F238E27FC236}">
                <a16:creationId xmlns:a16="http://schemas.microsoft.com/office/drawing/2014/main" id="{08B5B530-07FE-1AF6-FDFC-CF54D19E08C3}"/>
              </a:ext>
            </a:extLst>
          </p:cNvPr>
          <p:cNvSpPr txBox="1"/>
          <p:nvPr/>
        </p:nvSpPr>
        <p:spPr>
          <a:xfrm>
            <a:off x="467544" y="4766473"/>
            <a:ext cx="6624736" cy="1200329"/>
          </a:xfrm>
          <a:prstGeom prst="rect">
            <a:avLst/>
          </a:prstGeom>
          <a:noFill/>
        </p:spPr>
        <p:txBody>
          <a:bodyPr wrap="square">
            <a:spAutoFit/>
          </a:bodyPr>
          <a:lstStyle/>
          <a:p>
            <a:r>
              <a:rPr lang="en-US" altLang="zh-CN" sz="2400" dirty="0">
                <a:solidFill>
                  <a:schemeClr val="tx2"/>
                </a:solidFill>
              </a:rPr>
              <a:t>Step2</a:t>
            </a:r>
            <a:r>
              <a:rPr lang="zh-CN" altLang="en-US" sz="2400" dirty="0">
                <a:solidFill>
                  <a:schemeClr val="tx2"/>
                </a:solidFill>
              </a:rPr>
              <a:t>、</a:t>
            </a:r>
            <a:r>
              <a:rPr lang="en-US" altLang="zh-CN" sz="2400" dirty="0">
                <a:solidFill>
                  <a:schemeClr val="tx2"/>
                </a:solidFill>
              </a:rPr>
              <a:t>They further refine the eye regions by removing obvious artifacts (e.g., IR color distortion) during the colorization</a:t>
            </a:r>
          </a:p>
        </p:txBody>
      </p:sp>
      <p:pic>
        <p:nvPicPr>
          <p:cNvPr id="12" name="图片 11">
            <a:extLst>
              <a:ext uri="{FF2B5EF4-FFF2-40B4-BE49-F238E27FC236}">
                <a16:creationId xmlns:a16="http://schemas.microsoft.com/office/drawing/2014/main" id="{FD9E1CF1-D621-815F-82A1-8C1879E12943}"/>
              </a:ext>
            </a:extLst>
          </p:cNvPr>
          <p:cNvPicPr>
            <a:picLocks noChangeAspect="1"/>
          </p:cNvPicPr>
          <p:nvPr/>
        </p:nvPicPr>
        <p:blipFill>
          <a:blip r:embed="rId3"/>
          <a:stretch>
            <a:fillRect/>
          </a:stretch>
        </p:blipFill>
        <p:spPr>
          <a:xfrm>
            <a:off x="3498817" y="2636912"/>
            <a:ext cx="4695783" cy="1898729"/>
          </a:xfrm>
          <a:prstGeom prst="rect">
            <a:avLst/>
          </a:prstGeom>
        </p:spPr>
      </p:pic>
    </p:spTree>
    <p:extLst>
      <p:ext uri="{BB962C8B-B14F-4D97-AF65-F5344CB8AC3E}">
        <p14:creationId xmlns:p14="http://schemas.microsoft.com/office/powerpoint/2010/main" val="4066269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ED69312-9EE6-AFBB-3BD4-48E58B111651}"/>
              </a:ext>
            </a:extLst>
          </p:cNvPr>
          <p:cNvSpPr txBox="1"/>
          <p:nvPr/>
        </p:nvSpPr>
        <p:spPr>
          <a:xfrm>
            <a:off x="637565" y="1412776"/>
            <a:ext cx="7992888" cy="4862870"/>
          </a:xfrm>
          <a:prstGeom prst="rect">
            <a:avLst/>
          </a:prstGeom>
          <a:noFill/>
        </p:spPr>
        <p:txBody>
          <a:bodyPr wrap="square" rtlCol="0">
            <a:spAutoFit/>
          </a:bodyPr>
          <a:lstStyle/>
          <a:p>
            <a:r>
              <a:rPr lang="en-US" altLang="zh-CN" sz="2800" b="1" dirty="0">
                <a:solidFill>
                  <a:schemeClr val="tx2"/>
                </a:solidFill>
              </a:rPr>
              <a:t>Step1.1</a:t>
            </a:r>
            <a:r>
              <a:rPr lang="zh-CN" altLang="en-US" sz="2800" b="1" dirty="0">
                <a:solidFill>
                  <a:schemeClr val="tx2"/>
                </a:solidFill>
              </a:rPr>
              <a:t>：</a:t>
            </a:r>
            <a:r>
              <a:rPr lang="en-US" altLang="zh-CN" sz="2800" b="1" dirty="0">
                <a:solidFill>
                  <a:schemeClr val="tx2"/>
                </a:solidFill>
              </a:rPr>
              <a:t>get  L channel</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sz="2400" b="1" dirty="0">
                <a:solidFill>
                  <a:schemeClr val="tx2"/>
                </a:solidFill>
              </a:rPr>
              <a:t>Step1.2:  get a &amp; b channel</a:t>
            </a:r>
          </a:p>
          <a:p>
            <a:r>
              <a:rPr lang="en-US" altLang="zh-CN" sz="2400" b="1" dirty="0">
                <a:solidFill>
                  <a:schemeClr val="tx2"/>
                </a:solidFill>
              </a:rPr>
              <a:t>Minimizing the following equation</a:t>
            </a:r>
            <a:r>
              <a:rPr lang="zh-CN" altLang="en-US" sz="2400" b="1" dirty="0">
                <a:solidFill>
                  <a:schemeClr val="tx2"/>
                </a:solidFill>
              </a:rPr>
              <a:t>：</a:t>
            </a:r>
            <a:endParaRPr lang="en-US" altLang="zh-CN" sz="2400" b="1" dirty="0">
              <a:solidFill>
                <a:schemeClr val="tx2"/>
              </a:solidFill>
            </a:endParaRPr>
          </a:p>
          <a:p>
            <a:endParaRPr lang="en-US" altLang="zh-CN" dirty="0"/>
          </a:p>
          <a:p>
            <a:endParaRPr lang="en-US" altLang="zh-CN" dirty="0"/>
          </a:p>
          <a:p>
            <a:endParaRPr lang="en-US" altLang="zh-CN" dirty="0"/>
          </a:p>
          <a:p>
            <a:endParaRPr lang="zh-CN" altLang="en-US" dirty="0"/>
          </a:p>
        </p:txBody>
      </p:sp>
      <p:pic>
        <p:nvPicPr>
          <p:cNvPr id="6" name="图片 5">
            <a:extLst>
              <a:ext uri="{FF2B5EF4-FFF2-40B4-BE49-F238E27FC236}">
                <a16:creationId xmlns:a16="http://schemas.microsoft.com/office/drawing/2014/main" id="{999E7F8D-86A0-9EF2-3D98-BEB4356ADA4D}"/>
              </a:ext>
            </a:extLst>
          </p:cNvPr>
          <p:cNvPicPr>
            <a:picLocks noChangeAspect="1"/>
          </p:cNvPicPr>
          <p:nvPr/>
        </p:nvPicPr>
        <p:blipFill>
          <a:blip r:embed="rId3"/>
          <a:stretch>
            <a:fillRect/>
          </a:stretch>
        </p:blipFill>
        <p:spPr>
          <a:xfrm>
            <a:off x="637565" y="2132856"/>
            <a:ext cx="7868869" cy="2173692"/>
          </a:xfrm>
          <a:prstGeom prst="rect">
            <a:avLst/>
          </a:prstGeom>
        </p:spPr>
      </p:pic>
      <p:sp>
        <p:nvSpPr>
          <p:cNvPr id="8" name="文本框 7">
            <a:extLst>
              <a:ext uri="{FF2B5EF4-FFF2-40B4-BE49-F238E27FC236}">
                <a16:creationId xmlns:a16="http://schemas.microsoft.com/office/drawing/2014/main" id="{B6DDD645-7D8E-2FCB-22BC-DC6CEC0260BE}"/>
              </a:ext>
            </a:extLst>
          </p:cNvPr>
          <p:cNvSpPr txBox="1"/>
          <p:nvPr/>
        </p:nvSpPr>
        <p:spPr>
          <a:xfrm>
            <a:off x="0" y="57979"/>
            <a:ext cx="8676456" cy="1138773"/>
          </a:xfrm>
          <a:prstGeom prst="rect">
            <a:avLst/>
          </a:prstGeom>
          <a:noFill/>
        </p:spPr>
        <p:txBody>
          <a:bodyPr wrap="square">
            <a:spAutoFit/>
          </a:bodyPr>
          <a:lstStyle/>
          <a:p>
            <a:r>
              <a:rPr lang="en-US" altLang="zh-CN" sz="4400" dirty="0">
                <a:latin typeface="+mj-lt"/>
                <a:cs typeface="Aharoni" panose="02010803020104030203" pitchFamily="2" charset="-79"/>
              </a:rPr>
              <a:t>Step1</a:t>
            </a:r>
            <a:r>
              <a:rPr lang="zh-CN" altLang="en-US" sz="4400" dirty="0">
                <a:latin typeface="+mj-lt"/>
                <a:cs typeface="Aharoni" panose="02010803020104030203" pitchFamily="2" charset="-79"/>
              </a:rPr>
              <a:t>、</a:t>
            </a:r>
            <a:r>
              <a:rPr lang="en-US" altLang="zh-CN" sz="4400" dirty="0" err="1">
                <a:latin typeface="+mj-lt"/>
                <a:cs typeface="Aharoni" panose="02010803020104030203" pitchFamily="2" charset="-79"/>
              </a:rPr>
              <a:t>colourization</a:t>
            </a:r>
            <a:r>
              <a:rPr lang="en-US" altLang="zh-CN" sz="4400" dirty="0">
                <a:latin typeface="+mj-lt"/>
                <a:cs typeface="Aharoni" panose="02010803020104030203" pitchFamily="2" charset="-79"/>
              </a:rPr>
              <a:t>  </a:t>
            </a:r>
          </a:p>
          <a:p>
            <a:r>
              <a:rPr lang="en-US" altLang="zh-CN" sz="2400" dirty="0">
                <a:latin typeface="+mj-lt"/>
                <a:cs typeface="Aharoni" panose="02010803020104030203" pitchFamily="2" charset="-79"/>
              </a:rPr>
              <a:t>[L*a*b* color space]</a:t>
            </a:r>
          </a:p>
        </p:txBody>
      </p:sp>
      <p:pic>
        <p:nvPicPr>
          <p:cNvPr id="10" name="图片 9">
            <a:extLst>
              <a:ext uri="{FF2B5EF4-FFF2-40B4-BE49-F238E27FC236}">
                <a16:creationId xmlns:a16="http://schemas.microsoft.com/office/drawing/2014/main" id="{1886ADA8-BE0D-622C-7ED3-2B8180057B76}"/>
              </a:ext>
            </a:extLst>
          </p:cNvPr>
          <p:cNvPicPr>
            <a:picLocks noChangeAspect="1"/>
          </p:cNvPicPr>
          <p:nvPr/>
        </p:nvPicPr>
        <p:blipFill>
          <a:blip r:embed="rId4"/>
          <a:stretch>
            <a:fillRect/>
          </a:stretch>
        </p:blipFill>
        <p:spPr>
          <a:xfrm>
            <a:off x="637565" y="5362918"/>
            <a:ext cx="4152930" cy="514354"/>
          </a:xfrm>
          <a:prstGeom prst="rect">
            <a:avLst/>
          </a:prstGeom>
        </p:spPr>
      </p:pic>
      <p:pic>
        <p:nvPicPr>
          <p:cNvPr id="12" name="图片 11">
            <a:extLst>
              <a:ext uri="{FF2B5EF4-FFF2-40B4-BE49-F238E27FC236}">
                <a16:creationId xmlns:a16="http://schemas.microsoft.com/office/drawing/2014/main" id="{6FE049C0-77BB-5C6A-3EE0-A85BC003CBA8}"/>
              </a:ext>
            </a:extLst>
          </p:cNvPr>
          <p:cNvPicPr>
            <a:picLocks noChangeAspect="1"/>
          </p:cNvPicPr>
          <p:nvPr/>
        </p:nvPicPr>
        <p:blipFill>
          <a:blip r:embed="rId5"/>
          <a:stretch>
            <a:fillRect/>
          </a:stretch>
        </p:blipFill>
        <p:spPr>
          <a:xfrm>
            <a:off x="848987" y="6017448"/>
            <a:ext cx="1200159" cy="447678"/>
          </a:xfrm>
          <a:prstGeom prst="rect">
            <a:avLst/>
          </a:prstGeom>
        </p:spPr>
      </p:pic>
      <p:pic>
        <p:nvPicPr>
          <p:cNvPr id="3" name="图片 2">
            <a:extLst>
              <a:ext uri="{FF2B5EF4-FFF2-40B4-BE49-F238E27FC236}">
                <a16:creationId xmlns:a16="http://schemas.microsoft.com/office/drawing/2014/main" id="{20CD8EB6-7AC1-A1E7-B4F5-DAEC72ACF098}"/>
              </a:ext>
            </a:extLst>
          </p:cNvPr>
          <p:cNvPicPr>
            <a:picLocks noChangeAspect="1"/>
          </p:cNvPicPr>
          <p:nvPr/>
        </p:nvPicPr>
        <p:blipFill>
          <a:blip r:embed="rId6"/>
          <a:stretch>
            <a:fillRect/>
          </a:stretch>
        </p:blipFill>
        <p:spPr>
          <a:xfrm>
            <a:off x="5874816" y="5760271"/>
            <a:ext cx="2967059" cy="295277"/>
          </a:xfrm>
          <a:prstGeom prst="rect">
            <a:avLst/>
          </a:prstGeom>
        </p:spPr>
      </p:pic>
      <p:pic>
        <p:nvPicPr>
          <p:cNvPr id="7" name="图片 6">
            <a:extLst>
              <a:ext uri="{FF2B5EF4-FFF2-40B4-BE49-F238E27FC236}">
                <a16:creationId xmlns:a16="http://schemas.microsoft.com/office/drawing/2014/main" id="{74E614F3-3AF0-084D-CF6D-A972F038BDC3}"/>
              </a:ext>
            </a:extLst>
          </p:cNvPr>
          <p:cNvPicPr>
            <a:picLocks noChangeAspect="1"/>
          </p:cNvPicPr>
          <p:nvPr/>
        </p:nvPicPr>
        <p:blipFill>
          <a:blip r:embed="rId7"/>
          <a:stretch>
            <a:fillRect/>
          </a:stretch>
        </p:blipFill>
        <p:spPr>
          <a:xfrm>
            <a:off x="5874816" y="6284149"/>
            <a:ext cx="2924196" cy="361953"/>
          </a:xfrm>
          <a:prstGeom prst="rect">
            <a:avLst/>
          </a:prstGeom>
        </p:spPr>
      </p:pic>
    </p:spTree>
    <p:extLst>
      <p:ext uri="{BB962C8B-B14F-4D97-AF65-F5344CB8AC3E}">
        <p14:creationId xmlns:p14="http://schemas.microsoft.com/office/powerpoint/2010/main" val="4120423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4499231-BE15-FF1D-B05E-0DA342A8A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3" y="1789334"/>
            <a:ext cx="5688632" cy="4159946"/>
          </a:xfrm>
          <a:prstGeom prst="rect">
            <a:avLst/>
          </a:prstGeom>
        </p:spPr>
      </p:pic>
      <p:sp>
        <p:nvSpPr>
          <p:cNvPr id="5" name="文本框 4">
            <a:extLst>
              <a:ext uri="{FF2B5EF4-FFF2-40B4-BE49-F238E27FC236}">
                <a16:creationId xmlns:a16="http://schemas.microsoft.com/office/drawing/2014/main" id="{AC89E74A-7991-9453-5AAF-A1F50670928E}"/>
              </a:ext>
            </a:extLst>
          </p:cNvPr>
          <p:cNvSpPr txBox="1"/>
          <p:nvPr/>
        </p:nvSpPr>
        <p:spPr>
          <a:xfrm>
            <a:off x="30892" y="116632"/>
            <a:ext cx="8676456" cy="1446550"/>
          </a:xfrm>
          <a:prstGeom prst="rect">
            <a:avLst/>
          </a:prstGeom>
          <a:noFill/>
        </p:spPr>
        <p:txBody>
          <a:bodyPr wrap="square">
            <a:spAutoFit/>
          </a:bodyPr>
          <a:lstStyle/>
          <a:p>
            <a:r>
              <a:rPr lang="en-US" altLang="zh-CN" sz="4400" dirty="0">
                <a:latin typeface="+mj-lt"/>
                <a:cs typeface="Aharoni" panose="02010803020104030203" pitchFamily="2" charset="-79"/>
              </a:rPr>
              <a:t>Step2</a:t>
            </a:r>
            <a:r>
              <a:rPr lang="zh-CN" altLang="en-US" sz="4400" dirty="0">
                <a:latin typeface="+mj-lt"/>
                <a:cs typeface="Aharoni" panose="02010803020104030203" pitchFamily="2" charset="-79"/>
              </a:rPr>
              <a:t>、</a:t>
            </a:r>
            <a:r>
              <a:rPr lang="en-US" altLang="zh-CN" sz="4400" dirty="0">
                <a:latin typeface="+mj-lt"/>
                <a:cs typeface="Aharoni" panose="02010803020104030203" pitchFamily="2" charset="-79"/>
              </a:rPr>
              <a:t>Refinement of </a:t>
            </a:r>
          </a:p>
          <a:p>
            <a:r>
              <a:rPr lang="en-US" altLang="zh-CN" sz="4400" dirty="0">
                <a:latin typeface="+mj-lt"/>
                <a:cs typeface="Aharoni" panose="02010803020104030203" pitchFamily="2" charset="-79"/>
              </a:rPr>
              <a:t>eye regions </a:t>
            </a:r>
          </a:p>
        </p:txBody>
      </p:sp>
      <p:pic>
        <p:nvPicPr>
          <p:cNvPr id="12" name="图片 11">
            <a:extLst>
              <a:ext uri="{FF2B5EF4-FFF2-40B4-BE49-F238E27FC236}">
                <a16:creationId xmlns:a16="http://schemas.microsoft.com/office/drawing/2014/main" id="{1941259A-B3AC-7AC7-DF43-0A9DA5FDE09C}"/>
              </a:ext>
            </a:extLst>
          </p:cNvPr>
          <p:cNvPicPr>
            <a:picLocks noChangeAspect="1"/>
          </p:cNvPicPr>
          <p:nvPr/>
        </p:nvPicPr>
        <p:blipFill>
          <a:blip r:embed="rId4"/>
          <a:stretch>
            <a:fillRect/>
          </a:stretch>
        </p:blipFill>
        <p:spPr>
          <a:xfrm>
            <a:off x="5364088" y="4000879"/>
            <a:ext cx="4556594" cy="1865906"/>
          </a:xfrm>
          <a:prstGeom prst="rect">
            <a:avLst/>
          </a:prstGeom>
        </p:spPr>
      </p:pic>
      <p:pic>
        <p:nvPicPr>
          <p:cNvPr id="8" name="图片 7">
            <a:extLst>
              <a:ext uri="{FF2B5EF4-FFF2-40B4-BE49-F238E27FC236}">
                <a16:creationId xmlns:a16="http://schemas.microsoft.com/office/drawing/2014/main" id="{A6451C70-5A6B-C845-3E72-412F0FFC4F94}"/>
              </a:ext>
            </a:extLst>
          </p:cNvPr>
          <p:cNvPicPr>
            <a:picLocks noChangeAspect="1"/>
          </p:cNvPicPr>
          <p:nvPr/>
        </p:nvPicPr>
        <p:blipFill>
          <a:blip r:embed="rId5"/>
          <a:stretch>
            <a:fillRect/>
          </a:stretch>
        </p:blipFill>
        <p:spPr>
          <a:xfrm>
            <a:off x="5063823" y="725107"/>
            <a:ext cx="4197441" cy="2446801"/>
          </a:xfrm>
          <a:prstGeom prst="rect">
            <a:avLst/>
          </a:prstGeom>
        </p:spPr>
      </p:pic>
      <p:sp>
        <p:nvSpPr>
          <p:cNvPr id="21" name="矩形 20">
            <a:extLst>
              <a:ext uri="{FF2B5EF4-FFF2-40B4-BE49-F238E27FC236}">
                <a16:creationId xmlns:a16="http://schemas.microsoft.com/office/drawing/2014/main" id="{8382CD74-14A7-F056-A10B-572E857CC421}"/>
              </a:ext>
            </a:extLst>
          </p:cNvPr>
          <p:cNvSpPr/>
          <p:nvPr/>
        </p:nvSpPr>
        <p:spPr>
          <a:xfrm>
            <a:off x="1187624" y="1563182"/>
            <a:ext cx="3744416" cy="2369874"/>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03086D3D-7C80-88EA-5505-DB7E906615F6}"/>
              </a:ext>
            </a:extLst>
          </p:cNvPr>
          <p:cNvSpPr/>
          <p:nvPr/>
        </p:nvSpPr>
        <p:spPr>
          <a:xfrm>
            <a:off x="24829" y="4046132"/>
            <a:ext cx="5555283" cy="2016224"/>
          </a:xfrm>
          <a:prstGeom prst="rect">
            <a:avLst/>
          </a:prstGeom>
          <a:noFill/>
          <a:ln w="57150">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chemeClr val="tx2"/>
              </a:solidFill>
            </a:endParaRPr>
          </a:p>
        </p:txBody>
      </p:sp>
      <p:pic>
        <p:nvPicPr>
          <p:cNvPr id="24" name="图片 23">
            <a:extLst>
              <a:ext uri="{FF2B5EF4-FFF2-40B4-BE49-F238E27FC236}">
                <a16:creationId xmlns:a16="http://schemas.microsoft.com/office/drawing/2014/main" id="{D8995AE2-F11D-B84E-C143-D04F838FDE24}"/>
              </a:ext>
            </a:extLst>
          </p:cNvPr>
          <p:cNvPicPr>
            <a:picLocks noChangeAspect="1"/>
          </p:cNvPicPr>
          <p:nvPr/>
        </p:nvPicPr>
        <p:blipFill>
          <a:blip r:embed="rId6"/>
          <a:stretch>
            <a:fillRect/>
          </a:stretch>
        </p:blipFill>
        <p:spPr>
          <a:xfrm>
            <a:off x="9828584" y="2128558"/>
            <a:ext cx="3005159" cy="633417"/>
          </a:xfrm>
          <a:prstGeom prst="rect">
            <a:avLst/>
          </a:prstGeom>
        </p:spPr>
      </p:pic>
    </p:spTree>
    <p:extLst>
      <p:ext uri="{BB962C8B-B14F-4D97-AF65-F5344CB8AC3E}">
        <p14:creationId xmlns:p14="http://schemas.microsoft.com/office/powerpoint/2010/main" val="381809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24C40-2A9C-E118-610D-17BBB797A738}"/>
              </a:ext>
            </a:extLst>
          </p:cNvPr>
          <p:cNvSpPr>
            <a:spLocks noGrp="1"/>
          </p:cNvSpPr>
          <p:nvPr>
            <p:ph type="title"/>
          </p:nvPr>
        </p:nvSpPr>
        <p:spPr>
          <a:xfrm>
            <a:off x="-2484784" y="116632"/>
            <a:ext cx="8229600" cy="1143000"/>
          </a:xfrm>
        </p:spPr>
        <p:txBody>
          <a:bodyPr/>
          <a:lstStyle/>
          <a:p>
            <a:r>
              <a:rPr lang="en-US" altLang="zh-CN" dirty="0"/>
              <a:t>Result</a:t>
            </a:r>
            <a:r>
              <a:rPr lang="zh-CN" altLang="en-US" dirty="0"/>
              <a:t>：</a:t>
            </a:r>
          </a:p>
        </p:txBody>
      </p:sp>
      <p:pic>
        <p:nvPicPr>
          <p:cNvPr id="4" name="图片 3">
            <a:extLst>
              <a:ext uri="{FF2B5EF4-FFF2-40B4-BE49-F238E27FC236}">
                <a16:creationId xmlns:a16="http://schemas.microsoft.com/office/drawing/2014/main" id="{DDA7AC7F-C442-72A2-BE58-3D49827A5C50}"/>
              </a:ext>
            </a:extLst>
          </p:cNvPr>
          <p:cNvPicPr>
            <a:picLocks noChangeAspect="1"/>
          </p:cNvPicPr>
          <p:nvPr/>
        </p:nvPicPr>
        <p:blipFill>
          <a:blip r:embed="rId2"/>
          <a:stretch>
            <a:fillRect/>
          </a:stretch>
        </p:blipFill>
        <p:spPr>
          <a:xfrm>
            <a:off x="1763688" y="1820240"/>
            <a:ext cx="5815025" cy="4756266"/>
          </a:xfrm>
          <a:prstGeom prst="rect">
            <a:avLst/>
          </a:prstGeom>
        </p:spPr>
      </p:pic>
    </p:spTree>
    <p:extLst>
      <p:ext uri="{BB962C8B-B14F-4D97-AF65-F5344CB8AC3E}">
        <p14:creationId xmlns:p14="http://schemas.microsoft.com/office/powerpoint/2010/main" val="1032476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C08D9D-D832-C817-71B3-C935459C6657}"/>
              </a:ext>
            </a:extLst>
          </p:cNvPr>
          <p:cNvPicPr>
            <a:picLocks noChangeAspect="1"/>
          </p:cNvPicPr>
          <p:nvPr/>
        </p:nvPicPr>
        <p:blipFill>
          <a:blip r:embed="rId3"/>
          <a:stretch>
            <a:fillRect/>
          </a:stretch>
        </p:blipFill>
        <p:spPr>
          <a:xfrm>
            <a:off x="98464" y="1319567"/>
            <a:ext cx="3960440" cy="5226977"/>
          </a:xfrm>
          <a:prstGeom prst="rect">
            <a:avLst/>
          </a:prstGeom>
        </p:spPr>
      </p:pic>
      <p:sp>
        <p:nvSpPr>
          <p:cNvPr id="6" name="标题 1">
            <a:extLst>
              <a:ext uri="{FF2B5EF4-FFF2-40B4-BE49-F238E27FC236}">
                <a16:creationId xmlns:a16="http://schemas.microsoft.com/office/drawing/2014/main" id="{0CE69078-D0BA-6660-3781-390671485E0B}"/>
              </a:ext>
            </a:extLst>
          </p:cNvPr>
          <p:cNvSpPr>
            <a:spLocks noGrp="1"/>
          </p:cNvSpPr>
          <p:nvPr>
            <p:ph type="title"/>
          </p:nvPr>
        </p:nvSpPr>
        <p:spPr>
          <a:xfrm>
            <a:off x="-972616" y="0"/>
            <a:ext cx="8229600" cy="1143000"/>
          </a:xfrm>
        </p:spPr>
        <p:txBody>
          <a:bodyPr/>
          <a:lstStyle/>
          <a:p>
            <a:r>
              <a:rPr lang="en-US" altLang="zh-CN" dirty="0"/>
              <a:t>Result</a:t>
            </a:r>
            <a:r>
              <a:rPr lang="zh-CN" altLang="en-US" dirty="0"/>
              <a:t> </a:t>
            </a:r>
            <a:r>
              <a:rPr lang="en-US" altLang="zh-CN" dirty="0"/>
              <a:t>of</a:t>
            </a:r>
            <a:r>
              <a:rPr lang="zh-CN" altLang="en-US" dirty="0"/>
              <a:t> </a:t>
            </a:r>
            <a:r>
              <a:rPr lang="en-US" altLang="zh-CN" dirty="0"/>
              <a:t>the</a:t>
            </a:r>
            <a:r>
              <a:rPr lang="zh-CN" altLang="en-US" dirty="0"/>
              <a:t> </a:t>
            </a:r>
            <a:r>
              <a:rPr lang="en-US" altLang="zh-CN" dirty="0"/>
              <a:t>Real</a:t>
            </a:r>
            <a:r>
              <a:rPr lang="zh-CN" altLang="en-US" dirty="0"/>
              <a:t> </a:t>
            </a:r>
            <a:r>
              <a:rPr lang="en-US" altLang="zh-CN" dirty="0"/>
              <a:t>System:</a:t>
            </a:r>
            <a:endParaRPr lang="zh-CN" altLang="en-US" dirty="0"/>
          </a:p>
        </p:txBody>
      </p:sp>
      <p:pic>
        <p:nvPicPr>
          <p:cNvPr id="7" name="图片 6">
            <a:extLst>
              <a:ext uri="{FF2B5EF4-FFF2-40B4-BE49-F238E27FC236}">
                <a16:creationId xmlns:a16="http://schemas.microsoft.com/office/drawing/2014/main" id="{3968A3A4-657B-58D1-887A-8673298B61FB}"/>
              </a:ext>
            </a:extLst>
          </p:cNvPr>
          <p:cNvPicPr>
            <a:picLocks noChangeAspect="1"/>
          </p:cNvPicPr>
          <p:nvPr/>
        </p:nvPicPr>
        <p:blipFill>
          <a:blip r:embed="rId4"/>
          <a:stretch>
            <a:fillRect/>
          </a:stretch>
        </p:blipFill>
        <p:spPr>
          <a:xfrm>
            <a:off x="3968432" y="2420887"/>
            <a:ext cx="5104136" cy="3024336"/>
          </a:xfrm>
          <a:prstGeom prst="rect">
            <a:avLst/>
          </a:prstGeom>
        </p:spPr>
      </p:pic>
    </p:spTree>
    <p:extLst>
      <p:ext uri="{BB962C8B-B14F-4D97-AF65-F5344CB8AC3E}">
        <p14:creationId xmlns:p14="http://schemas.microsoft.com/office/powerpoint/2010/main" val="1576913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BE537-A564-4EF1-F282-2C4FBB6A751B}"/>
            </a:ext>
          </a:extLst>
        </p:cNvPr>
        <p:cNvGrpSpPr/>
        <p:nvPr/>
      </p:nvGrpSpPr>
      <p:grpSpPr>
        <a:xfrm>
          <a:off x="0" y="0"/>
          <a:ext cx="0" cy="0"/>
          <a:chOff x="0" y="0"/>
          <a:chExt cx="0" cy="0"/>
        </a:xfrm>
      </p:grpSpPr>
      <p:sp>
        <p:nvSpPr>
          <p:cNvPr id="6" name="标题 1">
            <a:extLst>
              <a:ext uri="{FF2B5EF4-FFF2-40B4-BE49-F238E27FC236}">
                <a16:creationId xmlns:a16="http://schemas.microsoft.com/office/drawing/2014/main" id="{6E6CD142-C43B-7A86-52DC-E6B2B9177B4B}"/>
              </a:ext>
            </a:extLst>
          </p:cNvPr>
          <p:cNvSpPr>
            <a:spLocks noGrp="1"/>
          </p:cNvSpPr>
          <p:nvPr>
            <p:ph type="title"/>
          </p:nvPr>
        </p:nvSpPr>
        <p:spPr>
          <a:xfrm>
            <a:off x="251520" y="8032"/>
            <a:ext cx="8229600" cy="1143000"/>
          </a:xfrm>
        </p:spPr>
        <p:txBody>
          <a:bodyPr/>
          <a:lstStyle/>
          <a:p>
            <a:r>
              <a:rPr lang="en-US" altLang="zh-CN" dirty="0"/>
              <a:t>Result</a:t>
            </a:r>
            <a:r>
              <a:rPr lang="zh-CN" altLang="en-US" dirty="0"/>
              <a:t> </a:t>
            </a:r>
            <a:r>
              <a:rPr lang="en-US" altLang="zh-CN" dirty="0"/>
              <a:t>of</a:t>
            </a:r>
            <a:r>
              <a:rPr lang="zh-CN" altLang="en-US" dirty="0"/>
              <a:t> </a:t>
            </a:r>
            <a:r>
              <a:rPr lang="en-US" altLang="zh-CN" dirty="0"/>
              <a:t>the</a:t>
            </a:r>
            <a:r>
              <a:rPr lang="zh-CN" altLang="en-US" dirty="0"/>
              <a:t> </a:t>
            </a:r>
            <a:r>
              <a:rPr lang="en-US" altLang="zh-CN" dirty="0"/>
              <a:t>Real</a:t>
            </a:r>
            <a:r>
              <a:rPr lang="zh-CN" altLang="en-US" dirty="0"/>
              <a:t> </a:t>
            </a:r>
            <a:r>
              <a:rPr lang="en-US" altLang="zh-CN" dirty="0"/>
              <a:t>System</a:t>
            </a:r>
            <a:r>
              <a:rPr lang="en-US" altLang="zh-CN" dirty="0">
                <a:sym typeface="Wingdings" panose="05000000000000000000" pitchFamily="2" charset="2"/>
              </a:rPr>
              <a:t>(Far range)</a:t>
            </a:r>
            <a:endParaRPr lang="zh-CN" altLang="en-US" dirty="0"/>
          </a:p>
        </p:txBody>
      </p:sp>
      <p:pic>
        <p:nvPicPr>
          <p:cNvPr id="3" name="图片 2">
            <a:extLst>
              <a:ext uri="{FF2B5EF4-FFF2-40B4-BE49-F238E27FC236}">
                <a16:creationId xmlns:a16="http://schemas.microsoft.com/office/drawing/2014/main" id="{06B773BC-8C9D-F19A-0CA5-9365AE247447}"/>
              </a:ext>
            </a:extLst>
          </p:cNvPr>
          <p:cNvPicPr>
            <a:picLocks noChangeAspect="1"/>
          </p:cNvPicPr>
          <p:nvPr/>
        </p:nvPicPr>
        <p:blipFill>
          <a:blip r:embed="rId3"/>
          <a:stretch>
            <a:fillRect/>
          </a:stretch>
        </p:blipFill>
        <p:spPr>
          <a:xfrm>
            <a:off x="755576" y="2492896"/>
            <a:ext cx="8037712" cy="3231241"/>
          </a:xfrm>
          <a:prstGeom prst="rect">
            <a:avLst/>
          </a:prstGeom>
        </p:spPr>
      </p:pic>
    </p:spTree>
    <p:extLst>
      <p:ext uri="{BB962C8B-B14F-4D97-AF65-F5344CB8AC3E}">
        <p14:creationId xmlns:p14="http://schemas.microsoft.com/office/powerpoint/2010/main" val="1160139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0568" y="208109"/>
            <a:ext cx="7886700" cy="833914"/>
          </a:xfrm>
        </p:spPr>
        <p:txBody>
          <a:bodyPr>
            <a:normAutofit/>
          </a:bodyPr>
          <a:lstStyle/>
          <a:p>
            <a:r>
              <a:rPr lang="en-US" altLang="zh-CN" dirty="0">
                <a:cs typeface="+mj-lt"/>
                <a:sym typeface="+mn-ea"/>
              </a:rPr>
              <a:t>Facial Performance Capture</a:t>
            </a:r>
            <a:endParaRPr lang="zh-CN" altLang="en-US" dirty="0">
              <a:cs typeface="+mj-lt"/>
            </a:endParaRPr>
          </a:p>
        </p:txBody>
      </p:sp>
      <p:pic>
        <p:nvPicPr>
          <p:cNvPr id="4" name="内容占位符 3"/>
          <p:cNvPicPr>
            <a:picLocks noGrp="1" noChangeAspect="1"/>
          </p:cNvPicPr>
          <p:nvPr>
            <p:ph idx="1"/>
            <p:custDataLst>
              <p:tags r:id="rId1"/>
            </p:custDataLst>
          </p:nvPr>
        </p:nvPicPr>
        <p:blipFill>
          <a:blip r:embed="rId6"/>
          <a:stretch>
            <a:fillRect/>
          </a:stretch>
        </p:blipFill>
        <p:spPr>
          <a:xfrm>
            <a:off x="3760947" y="1883092"/>
            <a:ext cx="4735354" cy="1324928"/>
          </a:xfrm>
          <a:prstGeom prst="rect">
            <a:avLst/>
          </a:prstGeom>
        </p:spPr>
      </p:pic>
      <p:sp>
        <p:nvSpPr>
          <p:cNvPr id="6" name="文本框 5"/>
          <p:cNvSpPr txBox="1"/>
          <p:nvPr/>
        </p:nvSpPr>
        <p:spPr>
          <a:xfrm>
            <a:off x="3760947" y="3249930"/>
            <a:ext cx="5118259" cy="57150"/>
          </a:xfrm>
          <a:prstGeom prst="rect">
            <a:avLst/>
          </a:prstGeom>
          <a:noFill/>
        </p:spPr>
        <p:txBody>
          <a:bodyPr wrap="square" rtlCol="0">
            <a:noAutofit/>
          </a:bodyPr>
          <a:lstStyle/>
          <a:p>
            <a:r>
              <a:rPr lang="zh-CN" altLang="en-US" sz="675" dirty="0"/>
              <a:t>Chen Cao, Qiming Hou, and Kun Zhou. 2014. Displaced dynamic expression regression for real-time facial tracking and animation. ACM Trans. Graph. 33, 4, Article 43 (July 2014), 10 pages. https://doi.org/10.1145/2601097.2601204</a:t>
            </a:r>
          </a:p>
        </p:txBody>
      </p:sp>
      <p:pic>
        <p:nvPicPr>
          <p:cNvPr id="7" name="图片 6"/>
          <p:cNvPicPr>
            <a:picLocks noChangeAspect="1"/>
          </p:cNvPicPr>
          <p:nvPr>
            <p:custDataLst>
              <p:tags r:id="rId2"/>
            </p:custDataLst>
          </p:nvPr>
        </p:nvPicPr>
        <p:blipFill>
          <a:blip r:embed="rId7"/>
          <a:stretch>
            <a:fillRect/>
          </a:stretch>
        </p:blipFill>
        <p:spPr>
          <a:xfrm>
            <a:off x="633413" y="1845945"/>
            <a:ext cx="2433161" cy="1362075"/>
          </a:xfrm>
          <a:prstGeom prst="rect">
            <a:avLst/>
          </a:prstGeom>
        </p:spPr>
      </p:pic>
      <p:sp>
        <p:nvSpPr>
          <p:cNvPr id="8" name="文本框 7"/>
          <p:cNvSpPr txBox="1"/>
          <p:nvPr/>
        </p:nvSpPr>
        <p:spPr>
          <a:xfrm>
            <a:off x="485775" y="3278982"/>
            <a:ext cx="2866073" cy="231934"/>
          </a:xfrm>
          <a:prstGeom prst="rect">
            <a:avLst/>
          </a:prstGeom>
          <a:noFill/>
        </p:spPr>
        <p:txBody>
          <a:bodyPr wrap="square" rtlCol="0">
            <a:noAutofit/>
          </a:bodyPr>
          <a:lstStyle/>
          <a:p>
            <a:r>
              <a:rPr lang="zh-CN" altLang="en-US" sz="675" dirty="0"/>
              <a:t>C. Cao, Y. Weng, S. Lin and K. Zhou, "3d shape regression for real-time facial animation", ACM Transactions on Graphics (TOG), vol. 32, no. 4, pp. 41, 2013.</a:t>
            </a:r>
          </a:p>
        </p:txBody>
      </p:sp>
      <p:sp>
        <p:nvSpPr>
          <p:cNvPr id="9" name="文本框 8"/>
          <p:cNvSpPr txBox="1"/>
          <p:nvPr/>
        </p:nvSpPr>
        <p:spPr>
          <a:xfrm>
            <a:off x="990505" y="3596698"/>
            <a:ext cx="3048000" cy="300082"/>
          </a:xfrm>
          <a:prstGeom prst="rect">
            <a:avLst/>
          </a:prstGeom>
          <a:noFill/>
        </p:spPr>
        <p:txBody>
          <a:bodyPr wrap="square" rtlCol="0">
            <a:spAutoFit/>
          </a:bodyPr>
          <a:lstStyle/>
          <a:p>
            <a:r>
              <a:rPr lang="zh-CN" altLang="en-US" sz="1350"/>
              <a:t>3D shape regression</a:t>
            </a:r>
          </a:p>
        </p:txBody>
      </p:sp>
      <p:sp>
        <p:nvSpPr>
          <p:cNvPr id="10" name="文本框 9"/>
          <p:cNvSpPr txBox="1"/>
          <p:nvPr/>
        </p:nvSpPr>
        <p:spPr>
          <a:xfrm>
            <a:off x="5610225" y="1695905"/>
            <a:ext cx="3048000" cy="507831"/>
          </a:xfrm>
          <a:prstGeom prst="rect">
            <a:avLst/>
          </a:prstGeom>
          <a:noFill/>
        </p:spPr>
        <p:txBody>
          <a:bodyPr wrap="square" rtlCol="0">
            <a:spAutoFit/>
          </a:bodyPr>
          <a:lstStyle/>
          <a:p>
            <a:r>
              <a:rPr lang="en-US" altLang="zh-CN" sz="1350" dirty="0"/>
              <a:t> Dynamic Dense Expression</a:t>
            </a:r>
          </a:p>
          <a:p>
            <a:endParaRPr lang="en-US" altLang="zh-CN" sz="1350" dirty="0"/>
          </a:p>
        </p:txBody>
      </p:sp>
      <p:pic>
        <p:nvPicPr>
          <p:cNvPr id="5" name="内容占位符 3"/>
          <p:cNvPicPr>
            <a:picLocks noChangeAspect="1"/>
          </p:cNvPicPr>
          <p:nvPr>
            <p:custDataLst>
              <p:tags r:id="rId3"/>
            </p:custDataLst>
          </p:nvPr>
        </p:nvPicPr>
        <p:blipFill>
          <a:blip r:embed="rId8"/>
          <a:stretch>
            <a:fillRect/>
          </a:stretch>
        </p:blipFill>
        <p:spPr>
          <a:xfrm>
            <a:off x="485775" y="4002405"/>
            <a:ext cx="6019800" cy="1485900"/>
          </a:xfrm>
          <a:prstGeom prst="rect">
            <a:avLst/>
          </a:prstGeom>
        </p:spPr>
      </p:pic>
      <p:sp>
        <p:nvSpPr>
          <p:cNvPr id="12" name="文本框 11"/>
          <p:cNvSpPr txBox="1"/>
          <p:nvPr/>
        </p:nvSpPr>
        <p:spPr>
          <a:xfrm>
            <a:off x="6525768" y="5142935"/>
            <a:ext cx="3048000" cy="507831"/>
          </a:xfrm>
          <a:prstGeom prst="rect">
            <a:avLst/>
          </a:prstGeom>
          <a:noFill/>
        </p:spPr>
        <p:txBody>
          <a:bodyPr wrap="square" rtlCol="0">
            <a:spAutoFit/>
          </a:bodyPr>
          <a:lstStyle/>
          <a:p>
            <a:r>
              <a:rPr lang="en-US" altLang="zh-CN" sz="1350" dirty="0">
                <a:sym typeface="+mn-ea"/>
              </a:rPr>
              <a:t>local regressor</a:t>
            </a:r>
            <a:endParaRPr lang="en-US" altLang="zh-CN" sz="1350" dirty="0"/>
          </a:p>
          <a:p>
            <a:endParaRPr lang="zh-CN" altLang="en-US" sz="1350" dirty="0"/>
          </a:p>
        </p:txBody>
      </p:sp>
      <p:sp>
        <p:nvSpPr>
          <p:cNvPr id="13" name="文本框 12"/>
          <p:cNvSpPr txBox="1"/>
          <p:nvPr/>
        </p:nvSpPr>
        <p:spPr>
          <a:xfrm>
            <a:off x="633413" y="5488305"/>
            <a:ext cx="5679281" cy="300082"/>
          </a:xfrm>
          <a:prstGeom prst="rect">
            <a:avLst/>
          </a:prstGeom>
          <a:noFill/>
        </p:spPr>
        <p:txBody>
          <a:bodyPr wrap="square" rtlCol="0">
            <a:spAutoFit/>
          </a:bodyPr>
          <a:lstStyle/>
          <a:p>
            <a:r>
              <a:rPr lang="zh-CN" altLang="en-US" sz="675" dirty="0">
                <a:sym typeface="+mn-ea"/>
              </a:rPr>
              <a:t>C. Cao, D. Bradley, K. Zhou and T. Beeler, "Real-time high-fidelity facial performance capture", ACM Transactions on Graphics (ToG), vol. 34, no. 4, pp. 46, 2015.</a:t>
            </a:r>
            <a:endParaRPr lang="zh-CN" altLang="en-US" sz="675" dirty="0"/>
          </a:p>
          <a:p>
            <a:endParaRPr lang="zh-CN" altLang="en-US" sz="675" dirty="0"/>
          </a:p>
        </p:txBody>
      </p:sp>
      <p:sp>
        <p:nvSpPr>
          <p:cNvPr id="3" name="文本框 2">
            <a:extLst>
              <a:ext uri="{FF2B5EF4-FFF2-40B4-BE49-F238E27FC236}">
                <a16:creationId xmlns:a16="http://schemas.microsoft.com/office/drawing/2014/main" id="{488B6D5B-DA4E-7BB0-4AC5-AD7E67E766EE}"/>
              </a:ext>
            </a:extLst>
          </p:cNvPr>
          <p:cNvSpPr txBox="1"/>
          <p:nvPr/>
        </p:nvSpPr>
        <p:spPr>
          <a:xfrm>
            <a:off x="5843016" y="3615727"/>
            <a:ext cx="3181350" cy="507831"/>
          </a:xfrm>
          <a:prstGeom prst="rect">
            <a:avLst/>
          </a:prstGeom>
          <a:noFill/>
        </p:spPr>
        <p:txBody>
          <a:bodyPr wrap="square" rtlCol="0">
            <a:spAutoFit/>
          </a:bodyPr>
          <a:lstStyle/>
          <a:p>
            <a:r>
              <a:rPr lang="en-US" altLang="zh-CN" sz="1350" dirty="0">
                <a:solidFill>
                  <a:srgbClr val="FF0000"/>
                </a:solidFill>
              </a:rPr>
              <a:t>Still not robust enough for occlusions and unconstrained environments</a:t>
            </a:r>
            <a:endParaRPr lang="zh-CN" altLang="en-US" sz="1350"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5"/>
          <a:stretch>
            <a:fillRect/>
          </a:stretch>
        </p:blipFill>
        <p:spPr>
          <a:xfrm>
            <a:off x="1494472" y="2050732"/>
            <a:ext cx="5803583" cy="1048703"/>
          </a:xfrm>
          <a:prstGeom prst="rect">
            <a:avLst/>
          </a:prstGeom>
        </p:spPr>
      </p:pic>
      <p:sp>
        <p:nvSpPr>
          <p:cNvPr id="5" name="文本框 4"/>
          <p:cNvSpPr txBox="1"/>
          <p:nvPr/>
        </p:nvSpPr>
        <p:spPr>
          <a:xfrm>
            <a:off x="1062990" y="1881664"/>
            <a:ext cx="6809423" cy="184666"/>
          </a:xfrm>
          <a:prstGeom prst="rect">
            <a:avLst/>
          </a:prstGeom>
          <a:noFill/>
        </p:spPr>
        <p:txBody>
          <a:bodyPr wrap="square" rtlCol="0">
            <a:spAutoFit/>
          </a:bodyPr>
          <a:lstStyle/>
          <a:p>
            <a:r>
              <a:rPr lang="zh-CN" altLang="en-US" sz="600"/>
              <a:t>P.-L. Hsieh, C. Ma, J. Yu and H. Li, "Unconstrained realtime facial performance capture", Proceedings of the IEEE Conference on Computer Vision and Pattern Recognition, pp. 1675-1683, 2015.</a:t>
            </a:r>
          </a:p>
        </p:txBody>
      </p:sp>
      <p:sp>
        <p:nvSpPr>
          <p:cNvPr id="8" name="文本框 7"/>
          <p:cNvSpPr txBox="1"/>
          <p:nvPr/>
        </p:nvSpPr>
        <p:spPr>
          <a:xfrm>
            <a:off x="179512" y="237037"/>
            <a:ext cx="8707506" cy="1446550"/>
          </a:xfrm>
          <a:prstGeom prst="rect">
            <a:avLst/>
          </a:prstGeom>
          <a:noFill/>
        </p:spPr>
        <p:txBody>
          <a:bodyPr wrap="square" rtlCol="0">
            <a:spAutoFit/>
          </a:bodyPr>
          <a:lstStyle/>
          <a:p>
            <a:r>
              <a:rPr lang="en-US" altLang="zh-CN" sz="4400" dirty="0">
                <a:latin typeface="+mj-lt"/>
                <a:ea typeface="+mj-ea"/>
                <a:cs typeface="+mj-lt"/>
                <a:sym typeface="+mn-ea"/>
              </a:rPr>
              <a:t>Unconstrained Facial Performance Capture</a:t>
            </a:r>
            <a:endParaRPr lang="zh-CN" altLang="en-US" sz="4400" dirty="0">
              <a:latin typeface="+mj-lt"/>
              <a:cs typeface="+mj-lt"/>
            </a:endParaRPr>
          </a:p>
        </p:txBody>
      </p:sp>
      <p:pic>
        <p:nvPicPr>
          <p:cNvPr id="10" name="图片 9"/>
          <p:cNvPicPr>
            <a:picLocks noChangeAspect="1"/>
          </p:cNvPicPr>
          <p:nvPr>
            <p:custDataLst>
              <p:tags r:id="rId2"/>
            </p:custDataLst>
          </p:nvPr>
        </p:nvPicPr>
        <p:blipFill>
          <a:blip r:embed="rId6"/>
          <a:stretch>
            <a:fillRect/>
          </a:stretch>
        </p:blipFill>
        <p:spPr>
          <a:xfrm>
            <a:off x="2075022" y="3423761"/>
            <a:ext cx="4458176" cy="2416493"/>
          </a:xfrm>
          <a:prstGeom prst="rect">
            <a:avLst/>
          </a:prstGeom>
        </p:spPr>
      </p:pic>
      <p:sp>
        <p:nvSpPr>
          <p:cNvPr id="11" name="文本框 10"/>
          <p:cNvSpPr txBox="1"/>
          <p:nvPr/>
        </p:nvSpPr>
        <p:spPr>
          <a:xfrm>
            <a:off x="1412081" y="3259931"/>
            <a:ext cx="6111240" cy="184666"/>
          </a:xfrm>
          <a:prstGeom prst="rect">
            <a:avLst/>
          </a:prstGeom>
          <a:noFill/>
        </p:spPr>
        <p:txBody>
          <a:bodyPr wrap="square" rtlCol="0">
            <a:spAutoFit/>
          </a:bodyPr>
          <a:lstStyle/>
          <a:p>
            <a:r>
              <a:rPr lang="zh-CN" altLang="en-US" sz="600"/>
              <a:t>S. Saito, T. Li and H. Li, "Real-time facial segmentation and performance capture from rgb input", European Conference on Computer Vision, pp. 244-261, 2016.</a:t>
            </a:r>
          </a:p>
        </p:txBody>
      </p:sp>
      <p:sp>
        <p:nvSpPr>
          <p:cNvPr id="2" name="文本框 1"/>
          <p:cNvSpPr txBox="1"/>
          <p:nvPr/>
        </p:nvSpPr>
        <p:spPr>
          <a:xfrm>
            <a:off x="6533198" y="4803457"/>
            <a:ext cx="3048000" cy="300082"/>
          </a:xfrm>
          <a:prstGeom prst="rect">
            <a:avLst/>
          </a:prstGeom>
          <a:noFill/>
        </p:spPr>
        <p:txBody>
          <a:bodyPr wrap="square" rtlCol="0">
            <a:spAutoFit/>
          </a:bodyPr>
          <a:lstStyle/>
          <a:p>
            <a:r>
              <a:rPr lang="en-US" altLang="zh-CN" sz="1350"/>
              <a:t>CNN based facial segmentation</a:t>
            </a:r>
          </a:p>
        </p:txBody>
      </p:sp>
      <p:sp>
        <p:nvSpPr>
          <p:cNvPr id="3" name="文本框 2"/>
          <p:cNvSpPr txBox="1"/>
          <p:nvPr/>
        </p:nvSpPr>
        <p:spPr>
          <a:xfrm>
            <a:off x="7585710" y="2420302"/>
            <a:ext cx="3048000" cy="300082"/>
          </a:xfrm>
          <a:prstGeom prst="rect">
            <a:avLst/>
          </a:prstGeom>
          <a:noFill/>
        </p:spPr>
        <p:txBody>
          <a:bodyPr wrap="square" rtlCol="0">
            <a:spAutoFit/>
          </a:bodyPr>
          <a:lstStyle/>
          <a:p>
            <a:r>
              <a:rPr lang="en-US" altLang="zh-CN" sz="1350"/>
              <a:t>RGB-D sensors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20" y="257466"/>
            <a:ext cx="8397240" cy="994410"/>
          </a:xfrm>
        </p:spPr>
        <p:txBody>
          <a:bodyPr>
            <a:normAutofit fontScale="90000"/>
          </a:bodyPr>
          <a:lstStyle/>
          <a:p>
            <a:r>
              <a:rPr lang="zh-CN" altLang="en-US" dirty="0">
                <a:cs typeface="+mj-lt"/>
              </a:rPr>
              <a:t>Face Reconstruction and Appearance Synthesis</a:t>
            </a:r>
          </a:p>
        </p:txBody>
      </p:sp>
      <p:pic>
        <p:nvPicPr>
          <p:cNvPr id="4" name="内容占位符 3"/>
          <p:cNvPicPr>
            <a:picLocks noGrp="1" noChangeAspect="1"/>
          </p:cNvPicPr>
          <p:nvPr>
            <p:ph idx="1"/>
            <p:custDataLst>
              <p:tags r:id="rId1"/>
            </p:custDataLst>
          </p:nvPr>
        </p:nvPicPr>
        <p:blipFill>
          <a:blip r:embed="rId6"/>
          <a:stretch>
            <a:fillRect/>
          </a:stretch>
        </p:blipFill>
        <p:spPr>
          <a:xfrm>
            <a:off x="4735070" y="2065973"/>
            <a:ext cx="4101941" cy="2726055"/>
          </a:xfrm>
          <a:prstGeom prst="rect">
            <a:avLst/>
          </a:prstGeom>
        </p:spPr>
      </p:pic>
      <p:sp>
        <p:nvSpPr>
          <p:cNvPr id="5" name="文本框 4"/>
          <p:cNvSpPr txBox="1"/>
          <p:nvPr/>
        </p:nvSpPr>
        <p:spPr>
          <a:xfrm>
            <a:off x="5042059" y="4891326"/>
            <a:ext cx="4101941" cy="276999"/>
          </a:xfrm>
          <a:prstGeom prst="rect">
            <a:avLst/>
          </a:prstGeom>
          <a:noFill/>
        </p:spPr>
        <p:txBody>
          <a:bodyPr wrap="square" rtlCol="0">
            <a:spAutoFit/>
          </a:bodyPr>
          <a:lstStyle/>
          <a:p>
            <a:r>
              <a:rPr lang="zh-CN" altLang="en-US" sz="600" dirty="0"/>
              <a:t>V. Blanz and T. Vetter, "A morphable model for the synthesis of 3d faces", Proceedings of the 26th annual conference on Computer graphics and interactive techniques, pp. 187-194, 1999.</a:t>
            </a:r>
          </a:p>
        </p:txBody>
      </p:sp>
      <p:pic>
        <p:nvPicPr>
          <p:cNvPr id="8" name="图片 7"/>
          <p:cNvPicPr>
            <a:picLocks noChangeAspect="1"/>
          </p:cNvPicPr>
          <p:nvPr>
            <p:custDataLst>
              <p:tags r:id="rId2"/>
            </p:custDataLst>
          </p:nvPr>
        </p:nvPicPr>
        <p:blipFill>
          <a:blip r:embed="rId7"/>
          <a:stretch>
            <a:fillRect/>
          </a:stretch>
        </p:blipFill>
        <p:spPr>
          <a:xfrm>
            <a:off x="865632" y="2019395"/>
            <a:ext cx="3533775" cy="1323975"/>
          </a:xfrm>
          <a:prstGeom prst="rect">
            <a:avLst/>
          </a:prstGeom>
        </p:spPr>
      </p:pic>
      <p:pic>
        <p:nvPicPr>
          <p:cNvPr id="9" name="图片 8"/>
          <p:cNvPicPr>
            <a:picLocks noChangeAspect="1"/>
          </p:cNvPicPr>
          <p:nvPr>
            <p:custDataLst>
              <p:tags r:id="rId3"/>
            </p:custDataLst>
          </p:nvPr>
        </p:nvPicPr>
        <p:blipFill>
          <a:blip r:embed="rId8"/>
          <a:stretch>
            <a:fillRect/>
          </a:stretch>
        </p:blipFill>
        <p:spPr>
          <a:xfrm>
            <a:off x="865632" y="3429000"/>
            <a:ext cx="3543300" cy="1314450"/>
          </a:xfrm>
          <a:prstGeom prst="rect">
            <a:avLst/>
          </a:prstGeom>
        </p:spPr>
      </p:pic>
      <p:sp>
        <p:nvSpPr>
          <p:cNvPr id="10" name="文本框 9"/>
          <p:cNvSpPr txBox="1"/>
          <p:nvPr/>
        </p:nvSpPr>
        <p:spPr>
          <a:xfrm>
            <a:off x="976789" y="4891325"/>
            <a:ext cx="3447574" cy="276999"/>
          </a:xfrm>
          <a:prstGeom prst="rect">
            <a:avLst/>
          </a:prstGeom>
          <a:noFill/>
        </p:spPr>
        <p:txBody>
          <a:bodyPr wrap="square" rtlCol="0">
            <a:spAutoFit/>
          </a:bodyPr>
          <a:lstStyle/>
          <a:p>
            <a:r>
              <a:rPr lang="zh-CN" altLang="en-US" sz="600" dirty="0"/>
              <a:t>J. Xiao, S. Baker, I. Matthews and T. Kanade, "Real-time combined 2d+ 3d active appearance models", CVPR, no. 2, pp. 535-542, 2004.</a:t>
            </a:r>
          </a:p>
        </p:txBody>
      </p:sp>
      <p:sp>
        <p:nvSpPr>
          <p:cNvPr id="3" name="文本框 2"/>
          <p:cNvSpPr txBox="1"/>
          <p:nvPr/>
        </p:nvSpPr>
        <p:spPr>
          <a:xfrm>
            <a:off x="1360932" y="5291614"/>
            <a:ext cx="3048000" cy="300082"/>
          </a:xfrm>
          <a:prstGeom prst="rect">
            <a:avLst/>
          </a:prstGeom>
          <a:noFill/>
        </p:spPr>
        <p:txBody>
          <a:bodyPr wrap="square" rtlCol="0">
            <a:spAutoFit/>
          </a:bodyPr>
          <a:lstStyle/>
          <a:p>
            <a:r>
              <a:rPr lang="zh-CN" altLang="en-US" sz="1350" dirty="0"/>
              <a:t>2D photos and 3D molds </a:t>
            </a:r>
          </a:p>
        </p:txBody>
      </p:sp>
      <p:sp>
        <p:nvSpPr>
          <p:cNvPr id="6" name="文本框 5"/>
          <p:cNvSpPr txBox="1"/>
          <p:nvPr/>
        </p:nvSpPr>
        <p:spPr>
          <a:xfrm>
            <a:off x="6259068" y="5243512"/>
            <a:ext cx="3048000" cy="300082"/>
          </a:xfrm>
          <a:prstGeom prst="rect">
            <a:avLst/>
          </a:prstGeom>
          <a:noFill/>
        </p:spPr>
        <p:txBody>
          <a:bodyPr wrap="square" rtlCol="0">
            <a:spAutoFit/>
          </a:bodyPr>
          <a:lstStyle/>
          <a:p>
            <a:r>
              <a:rPr lang="en-US" altLang="zh-CN" sz="1350"/>
              <a:t>Math transformation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8"/>
          <a:stretch>
            <a:fillRect/>
          </a:stretch>
        </p:blipFill>
        <p:spPr>
          <a:xfrm>
            <a:off x="330994" y="1265397"/>
            <a:ext cx="4428649" cy="1186339"/>
          </a:xfrm>
          <a:prstGeom prst="rect">
            <a:avLst/>
          </a:prstGeom>
        </p:spPr>
      </p:pic>
      <p:sp>
        <p:nvSpPr>
          <p:cNvPr id="6" name="文本框 5"/>
          <p:cNvSpPr txBox="1"/>
          <p:nvPr/>
        </p:nvSpPr>
        <p:spPr>
          <a:xfrm>
            <a:off x="330994" y="2595086"/>
            <a:ext cx="4838224" cy="276999"/>
          </a:xfrm>
          <a:prstGeom prst="rect">
            <a:avLst/>
          </a:prstGeom>
          <a:noFill/>
        </p:spPr>
        <p:txBody>
          <a:bodyPr wrap="square" rtlCol="0">
            <a:spAutoFit/>
          </a:bodyPr>
          <a:lstStyle/>
          <a:p>
            <a:r>
              <a:rPr lang="zh-CN" altLang="en-US" sz="600"/>
              <a:t>A. E. Ichim, S. Bouaziz and M. Pauly, "Dynamic 3d avatar creation from hand-held video input", ACM Transactions on Graphics (ToG), vol. 34, no. 4, pp. 45, 2015.</a:t>
            </a:r>
          </a:p>
        </p:txBody>
      </p:sp>
      <p:pic>
        <p:nvPicPr>
          <p:cNvPr id="7" name="图片 6"/>
          <p:cNvPicPr>
            <a:picLocks noChangeAspect="1"/>
          </p:cNvPicPr>
          <p:nvPr>
            <p:custDataLst>
              <p:tags r:id="rId2"/>
            </p:custDataLst>
          </p:nvPr>
        </p:nvPicPr>
        <p:blipFill>
          <a:blip r:embed="rId9"/>
          <a:stretch>
            <a:fillRect/>
          </a:stretch>
        </p:blipFill>
        <p:spPr>
          <a:xfrm>
            <a:off x="5283994" y="1083945"/>
            <a:ext cx="3716179" cy="1764030"/>
          </a:xfrm>
          <a:prstGeom prst="rect">
            <a:avLst/>
          </a:prstGeom>
        </p:spPr>
      </p:pic>
      <p:sp>
        <p:nvSpPr>
          <p:cNvPr id="8" name="文本框 7"/>
          <p:cNvSpPr txBox="1"/>
          <p:nvPr/>
        </p:nvSpPr>
        <p:spPr>
          <a:xfrm>
            <a:off x="5284470" y="2991327"/>
            <a:ext cx="3715703" cy="178594"/>
          </a:xfrm>
          <a:prstGeom prst="rect">
            <a:avLst/>
          </a:prstGeom>
          <a:noFill/>
        </p:spPr>
        <p:txBody>
          <a:bodyPr wrap="square" rtlCol="0">
            <a:noAutofit/>
          </a:bodyPr>
          <a:lstStyle/>
          <a:p>
            <a:r>
              <a:rPr lang="zh-CN" altLang="en-US" sz="600"/>
              <a:t>Q. Cai, D. Gallup, C. Zhang and Z. Zhang, "3d deformable face tracking with a commodity depth camera" in Computer Vision-ECCV 2010, Springer, pp. 229-242, 2010.</a:t>
            </a:r>
          </a:p>
        </p:txBody>
      </p:sp>
      <p:pic>
        <p:nvPicPr>
          <p:cNvPr id="3" name="图片 2"/>
          <p:cNvPicPr>
            <a:picLocks noChangeAspect="1"/>
          </p:cNvPicPr>
          <p:nvPr>
            <p:custDataLst>
              <p:tags r:id="rId3"/>
            </p:custDataLst>
          </p:nvPr>
        </p:nvPicPr>
        <p:blipFill>
          <a:blip r:embed="rId10"/>
          <a:stretch>
            <a:fillRect/>
          </a:stretch>
        </p:blipFill>
        <p:spPr>
          <a:xfrm>
            <a:off x="330994" y="3429000"/>
            <a:ext cx="4200525" cy="1395889"/>
          </a:xfrm>
          <a:prstGeom prst="rect">
            <a:avLst/>
          </a:prstGeom>
        </p:spPr>
      </p:pic>
      <p:sp>
        <p:nvSpPr>
          <p:cNvPr id="4" name="文本框 3"/>
          <p:cNvSpPr txBox="1"/>
          <p:nvPr/>
        </p:nvSpPr>
        <p:spPr>
          <a:xfrm>
            <a:off x="609600" y="5063490"/>
            <a:ext cx="3048000" cy="507831"/>
          </a:xfrm>
          <a:prstGeom prst="rect">
            <a:avLst/>
          </a:prstGeom>
          <a:noFill/>
        </p:spPr>
        <p:txBody>
          <a:bodyPr wrap="square" rtlCol="0">
            <a:spAutoFit/>
          </a:bodyPr>
          <a:lstStyle/>
          <a:p>
            <a:r>
              <a:rPr lang="zh-CN" altLang="en-US" sz="675">
                <a:sym typeface="+mn-ea"/>
              </a:rPr>
              <a:t>J. Thies, M. Zollhöfer, M. NieBner, L. Valgaerts, M. Stamminger and C. Theobalt, "Real-time expression transfer for facial reenactment", ACM Transactions on Graphics (TOG), vol. 34, no. 6, pp. 183, 2015.</a:t>
            </a:r>
            <a:endParaRPr lang="zh-CN" altLang="en-US" sz="675"/>
          </a:p>
          <a:p>
            <a:endParaRPr lang="zh-CN" altLang="en-US" sz="675"/>
          </a:p>
        </p:txBody>
      </p:sp>
      <p:pic>
        <p:nvPicPr>
          <p:cNvPr id="10" name="图片 9"/>
          <p:cNvPicPr>
            <a:picLocks noChangeAspect="1"/>
          </p:cNvPicPr>
          <p:nvPr>
            <p:custDataLst>
              <p:tags r:id="rId4"/>
            </p:custDataLst>
          </p:nvPr>
        </p:nvPicPr>
        <p:blipFill>
          <a:blip r:embed="rId11"/>
          <a:stretch>
            <a:fillRect/>
          </a:stretch>
        </p:blipFill>
        <p:spPr>
          <a:xfrm>
            <a:off x="4843463" y="3687128"/>
            <a:ext cx="3883819" cy="1224439"/>
          </a:xfrm>
          <a:prstGeom prst="rect">
            <a:avLst/>
          </a:prstGeom>
        </p:spPr>
      </p:pic>
      <p:sp>
        <p:nvSpPr>
          <p:cNvPr id="11" name="文本框 10"/>
          <p:cNvSpPr txBox="1"/>
          <p:nvPr>
            <p:custDataLst>
              <p:tags r:id="rId5"/>
            </p:custDataLst>
          </p:nvPr>
        </p:nvSpPr>
        <p:spPr>
          <a:xfrm>
            <a:off x="4908709" y="4925854"/>
            <a:ext cx="3727609" cy="484748"/>
          </a:xfrm>
          <a:prstGeom prst="rect">
            <a:avLst/>
          </a:prstGeom>
          <a:noFill/>
        </p:spPr>
        <p:txBody>
          <a:bodyPr wrap="square" rtlCol="0">
            <a:spAutoFit/>
          </a:bodyPr>
          <a:lstStyle/>
          <a:p>
            <a:r>
              <a:rPr lang="zh-CN" altLang="en-US" sz="600">
                <a:sym typeface="+mn-ea"/>
              </a:rPr>
              <a:t>J. Thies, M. Zollhöfer, M. Stamminger, C. Theobalt and M. NieBner, "Face2face: Real-time face capture and reenactment of rgb videos", Proc. Computer Vision and Pattern Recognition (CVPR), 2016.</a:t>
            </a:r>
            <a:endParaRPr lang="zh-CN" altLang="en-US" sz="600"/>
          </a:p>
          <a:p>
            <a:endParaRPr lang="zh-CN" altLang="en-US" sz="1350"/>
          </a:p>
        </p:txBody>
      </p:sp>
      <p:sp>
        <p:nvSpPr>
          <p:cNvPr id="12" name="文本框 11"/>
          <p:cNvSpPr txBox="1"/>
          <p:nvPr/>
        </p:nvSpPr>
        <p:spPr>
          <a:xfrm>
            <a:off x="2884170" y="5386387"/>
            <a:ext cx="3048000" cy="300082"/>
          </a:xfrm>
          <a:prstGeom prst="rect">
            <a:avLst/>
          </a:prstGeom>
          <a:noFill/>
        </p:spPr>
        <p:txBody>
          <a:bodyPr wrap="square" rtlCol="0">
            <a:spAutoFit/>
          </a:bodyPr>
          <a:lstStyle/>
          <a:p>
            <a:r>
              <a:rPr lang="en-US" altLang="zh-CN" sz="1350" dirty="0"/>
              <a:t>RGB-D</a:t>
            </a:r>
          </a:p>
        </p:txBody>
      </p:sp>
      <p:sp>
        <p:nvSpPr>
          <p:cNvPr id="14" name="文本框 13"/>
          <p:cNvSpPr txBox="1"/>
          <p:nvPr/>
        </p:nvSpPr>
        <p:spPr>
          <a:xfrm>
            <a:off x="5493068" y="5323522"/>
            <a:ext cx="3048000" cy="300082"/>
          </a:xfrm>
          <a:prstGeom prst="rect">
            <a:avLst/>
          </a:prstGeom>
          <a:noFill/>
        </p:spPr>
        <p:txBody>
          <a:bodyPr wrap="square" rtlCol="0">
            <a:spAutoFit/>
          </a:bodyPr>
          <a:lstStyle/>
          <a:p>
            <a:r>
              <a:rPr lang="en-US" altLang="zh-CN" sz="1350"/>
              <a:t>Monocular RGB cameras</a:t>
            </a:r>
          </a:p>
        </p:txBody>
      </p:sp>
      <p:sp>
        <p:nvSpPr>
          <p:cNvPr id="15" name="文本框 14"/>
          <p:cNvSpPr txBox="1"/>
          <p:nvPr/>
        </p:nvSpPr>
        <p:spPr>
          <a:xfrm>
            <a:off x="1711643" y="2902744"/>
            <a:ext cx="3048000" cy="300082"/>
          </a:xfrm>
          <a:prstGeom prst="rect">
            <a:avLst/>
          </a:prstGeom>
          <a:noFill/>
        </p:spPr>
        <p:txBody>
          <a:bodyPr wrap="square" rtlCol="0">
            <a:spAutoFit/>
          </a:bodyPr>
          <a:lstStyle/>
          <a:p>
            <a:r>
              <a:rPr lang="en-US" altLang="zh-CN" sz="1350"/>
              <a:t>handhold devices</a:t>
            </a:r>
          </a:p>
        </p:txBody>
      </p:sp>
      <p:sp>
        <p:nvSpPr>
          <p:cNvPr id="2" name="文本框 1">
            <a:extLst>
              <a:ext uri="{FF2B5EF4-FFF2-40B4-BE49-F238E27FC236}">
                <a16:creationId xmlns:a16="http://schemas.microsoft.com/office/drawing/2014/main" id="{217A4102-BA9D-7B3F-2F5D-857E318CEE8C}"/>
              </a:ext>
            </a:extLst>
          </p:cNvPr>
          <p:cNvSpPr txBox="1"/>
          <p:nvPr/>
        </p:nvSpPr>
        <p:spPr>
          <a:xfrm>
            <a:off x="6021324" y="3291840"/>
            <a:ext cx="2519744" cy="300082"/>
          </a:xfrm>
          <a:prstGeom prst="rect">
            <a:avLst/>
          </a:prstGeom>
          <a:noFill/>
        </p:spPr>
        <p:txBody>
          <a:bodyPr wrap="square" rtlCol="0">
            <a:spAutoFit/>
          </a:bodyPr>
          <a:lstStyle/>
          <a:p>
            <a:r>
              <a:rPr lang="zh-CN" altLang="en-US" sz="1350" dirty="0"/>
              <a:t>consumer-grade depth cameras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0946" y="158116"/>
            <a:ext cx="7886700" cy="994172"/>
          </a:xfrm>
        </p:spPr>
        <p:txBody>
          <a:bodyPr/>
          <a:lstStyle/>
          <a:p>
            <a:r>
              <a:rPr lang="en-US" altLang="zh-CN" dirty="0">
                <a:cs typeface="+mj-lt"/>
              </a:rPr>
              <a:t>Headset Removal</a:t>
            </a:r>
          </a:p>
        </p:txBody>
      </p:sp>
      <p:pic>
        <p:nvPicPr>
          <p:cNvPr id="7" name="图片 6"/>
          <p:cNvPicPr>
            <a:picLocks noChangeAspect="1"/>
          </p:cNvPicPr>
          <p:nvPr>
            <p:custDataLst>
              <p:tags r:id="rId1"/>
            </p:custDataLst>
          </p:nvPr>
        </p:nvPicPr>
        <p:blipFill>
          <a:blip r:embed="rId11"/>
          <a:stretch>
            <a:fillRect/>
          </a:stretch>
        </p:blipFill>
        <p:spPr>
          <a:xfrm>
            <a:off x="652463" y="1884998"/>
            <a:ext cx="2328386" cy="1749266"/>
          </a:xfrm>
          <a:prstGeom prst="rect">
            <a:avLst/>
          </a:prstGeom>
        </p:spPr>
      </p:pic>
      <p:sp>
        <p:nvSpPr>
          <p:cNvPr id="8" name="文本框 7"/>
          <p:cNvSpPr txBox="1"/>
          <p:nvPr/>
        </p:nvSpPr>
        <p:spPr>
          <a:xfrm>
            <a:off x="485775" y="3634264"/>
            <a:ext cx="3048000" cy="369332"/>
          </a:xfrm>
          <a:prstGeom prst="rect">
            <a:avLst/>
          </a:prstGeom>
          <a:noFill/>
        </p:spPr>
        <p:txBody>
          <a:bodyPr wrap="square" rtlCol="0">
            <a:spAutoFit/>
          </a:bodyPr>
          <a:lstStyle/>
          <a:p>
            <a:r>
              <a:rPr lang="zh-CN" altLang="en-US" sz="600"/>
              <a:t>M. Takemura, I. Kitahara and Y. Ohta, "Photometric inconsistency on a mixed-reality face", Proceedings of the 5th IEEE and ACM International Symposium on Mixed and Augmented Reality, pp. 129-138, 2006.</a:t>
            </a:r>
          </a:p>
        </p:txBody>
      </p:sp>
      <p:pic>
        <p:nvPicPr>
          <p:cNvPr id="10" name="内容占位符 9"/>
          <p:cNvPicPr>
            <a:picLocks noGrp="1" noChangeAspect="1"/>
          </p:cNvPicPr>
          <p:nvPr>
            <p:ph idx="1"/>
            <p:custDataLst>
              <p:tags r:id="rId2"/>
            </p:custDataLst>
          </p:nvPr>
        </p:nvPicPr>
        <p:blipFill>
          <a:blip r:embed="rId12"/>
          <a:stretch>
            <a:fillRect/>
          </a:stretch>
        </p:blipFill>
        <p:spPr>
          <a:xfrm>
            <a:off x="4908233" y="1356837"/>
            <a:ext cx="2506504" cy="1446371"/>
          </a:xfrm>
          <a:prstGeom prst="rect">
            <a:avLst/>
          </a:prstGeom>
        </p:spPr>
      </p:pic>
      <p:pic>
        <p:nvPicPr>
          <p:cNvPr id="9" name="图片 8"/>
          <p:cNvPicPr>
            <a:picLocks noChangeAspect="1"/>
          </p:cNvPicPr>
          <p:nvPr>
            <p:custDataLst>
              <p:tags r:id="rId3"/>
            </p:custDataLst>
          </p:nvPr>
        </p:nvPicPr>
        <p:blipFill>
          <a:blip r:embed="rId13"/>
          <a:stretch>
            <a:fillRect/>
          </a:stretch>
        </p:blipFill>
        <p:spPr>
          <a:xfrm>
            <a:off x="248603" y="4208145"/>
            <a:ext cx="4330065" cy="1264444"/>
          </a:xfrm>
          <a:prstGeom prst="rect">
            <a:avLst/>
          </a:prstGeom>
        </p:spPr>
      </p:pic>
      <p:pic>
        <p:nvPicPr>
          <p:cNvPr id="13" name="图片 12"/>
          <p:cNvPicPr>
            <a:picLocks noChangeAspect="1"/>
          </p:cNvPicPr>
          <p:nvPr>
            <p:custDataLst>
              <p:tags r:id="rId4"/>
            </p:custDataLst>
          </p:nvPr>
        </p:nvPicPr>
        <p:blipFill>
          <a:blip r:embed="rId14"/>
          <a:stretch>
            <a:fillRect/>
          </a:stretch>
        </p:blipFill>
        <p:spPr>
          <a:xfrm>
            <a:off x="4708684" y="3170872"/>
            <a:ext cx="4435316" cy="1037273"/>
          </a:xfrm>
          <a:prstGeom prst="rect">
            <a:avLst/>
          </a:prstGeom>
        </p:spPr>
      </p:pic>
      <p:pic>
        <p:nvPicPr>
          <p:cNvPr id="15" name="图片 14"/>
          <p:cNvPicPr>
            <a:picLocks noChangeAspect="1"/>
          </p:cNvPicPr>
          <p:nvPr>
            <p:custDataLst>
              <p:tags r:id="rId5"/>
            </p:custDataLst>
          </p:nvPr>
        </p:nvPicPr>
        <p:blipFill>
          <a:blip r:embed="rId15"/>
          <a:stretch>
            <a:fillRect/>
          </a:stretch>
        </p:blipFill>
        <p:spPr>
          <a:xfrm>
            <a:off x="4999196" y="4333399"/>
            <a:ext cx="2415540" cy="1233488"/>
          </a:xfrm>
          <a:prstGeom prst="rect">
            <a:avLst/>
          </a:prstGeom>
        </p:spPr>
      </p:pic>
      <p:sp>
        <p:nvSpPr>
          <p:cNvPr id="16" name="文本框 15"/>
          <p:cNvSpPr txBox="1"/>
          <p:nvPr>
            <p:custDataLst>
              <p:tags r:id="rId6"/>
            </p:custDataLst>
          </p:nvPr>
        </p:nvSpPr>
        <p:spPr>
          <a:xfrm>
            <a:off x="7528084" y="1776889"/>
            <a:ext cx="1355408" cy="744379"/>
          </a:xfrm>
          <a:prstGeom prst="rect">
            <a:avLst/>
          </a:prstGeom>
          <a:noFill/>
        </p:spPr>
        <p:txBody>
          <a:bodyPr wrap="square" rtlCol="0">
            <a:noAutofit/>
          </a:bodyPr>
          <a:lstStyle/>
          <a:p>
            <a:r>
              <a:rPr lang="zh-CN" altLang="en-US" sz="600"/>
              <a:t>B. Romera-Paredes, C. Zhang and Z. Zhang, "Facial expression tracking from head-mounted partially observing cameras", 2014 IEEE International Conference on Multimedia and Expo (ICME), pp. 1-6, 2014.</a:t>
            </a:r>
          </a:p>
        </p:txBody>
      </p:sp>
      <p:sp>
        <p:nvSpPr>
          <p:cNvPr id="20" name="文本框 19"/>
          <p:cNvSpPr txBox="1"/>
          <p:nvPr>
            <p:custDataLst>
              <p:tags r:id="rId7"/>
            </p:custDataLst>
          </p:nvPr>
        </p:nvSpPr>
        <p:spPr>
          <a:xfrm>
            <a:off x="301943" y="5631656"/>
            <a:ext cx="4606290" cy="276999"/>
          </a:xfrm>
          <a:prstGeom prst="rect">
            <a:avLst/>
          </a:prstGeom>
          <a:noFill/>
        </p:spPr>
        <p:txBody>
          <a:bodyPr wrap="square" rtlCol="0">
            <a:spAutoFit/>
          </a:bodyPr>
          <a:lstStyle/>
          <a:p>
            <a:r>
              <a:rPr lang="zh-CN" altLang="en-US" sz="600"/>
              <a:t>H. Li, L. Trutoiu, K. Olszewski, L. Wei, T. Trutna, P.-L. Hsieh, et al., "Facial performance sensing head-mounted display", ACM Transactions on Graphics (TOG), vol. 34, no. 4, pp. 47, 2015</a:t>
            </a:r>
          </a:p>
        </p:txBody>
      </p:sp>
      <p:sp>
        <p:nvSpPr>
          <p:cNvPr id="22" name="文本框 21"/>
          <p:cNvSpPr txBox="1"/>
          <p:nvPr>
            <p:custDataLst>
              <p:tags r:id="rId8"/>
            </p:custDataLst>
          </p:nvPr>
        </p:nvSpPr>
        <p:spPr>
          <a:xfrm>
            <a:off x="7528084" y="4596765"/>
            <a:ext cx="1222058" cy="521970"/>
          </a:xfrm>
          <a:prstGeom prst="rect">
            <a:avLst/>
          </a:prstGeom>
          <a:noFill/>
        </p:spPr>
        <p:txBody>
          <a:bodyPr wrap="square" rtlCol="0">
            <a:noAutofit/>
          </a:bodyPr>
          <a:lstStyle/>
          <a:p>
            <a:r>
              <a:rPr lang="zh-CN" altLang="en-US" sz="600"/>
              <a:t>K. Olszewski, J. J. Lim, S. Saito and H. Li, "High-fidelity facial and speech animation for vr hmds", ACM Transactions on Graphics (Proceedings SIGGRAPH Asia 2016), vol. 35, no. 6, December 2016.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4842" y="4511041"/>
            <a:ext cx="2634139" cy="206216"/>
          </a:xfrm>
          <a:prstGeom prst="rect">
            <a:avLst/>
          </a:prstGeom>
          <a:noFill/>
        </p:spPr>
        <p:txBody>
          <a:bodyPr wrap="square" rtlCol="0" anchor="t">
            <a:noAutofit/>
          </a:bodyPr>
          <a:lstStyle/>
          <a:p>
            <a:r>
              <a:rPr lang="zh-CN" altLang="en-US" sz="600"/>
              <a:t>X. P. Burgos-Artizzu, J. Fleureau, O. Dumas, T. Tapie, F. LeClerc and N. Mollet, "Real-time expression-sensitive hmd face reconstruction" in SIGGRAPH Asia 2015 Technical Briefs, ACM, pp. 9, 2015.</a:t>
            </a:r>
          </a:p>
        </p:txBody>
      </p:sp>
      <p:pic>
        <p:nvPicPr>
          <p:cNvPr id="6" name="图片 5"/>
          <p:cNvPicPr>
            <a:picLocks noChangeAspect="1"/>
          </p:cNvPicPr>
          <p:nvPr>
            <p:custDataLst>
              <p:tags r:id="rId1"/>
            </p:custDataLst>
          </p:nvPr>
        </p:nvPicPr>
        <p:blipFill>
          <a:blip r:embed="rId7"/>
          <a:stretch>
            <a:fillRect/>
          </a:stretch>
        </p:blipFill>
        <p:spPr>
          <a:xfrm>
            <a:off x="578168" y="1967389"/>
            <a:ext cx="2546509" cy="2433638"/>
          </a:xfrm>
          <a:prstGeom prst="rect">
            <a:avLst/>
          </a:prstGeom>
        </p:spPr>
      </p:pic>
      <p:pic>
        <p:nvPicPr>
          <p:cNvPr id="7" name="图片 6"/>
          <p:cNvPicPr>
            <a:picLocks noChangeAspect="1"/>
          </p:cNvPicPr>
          <p:nvPr>
            <p:custDataLst>
              <p:tags r:id="rId2"/>
            </p:custDataLst>
          </p:nvPr>
        </p:nvPicPr>
        <p:blipFill>
          <a:blip r:embed="rId8"/>
          <a:stretch>
            <a:fillRect/>
          </a:stretch>
        </p:blipFill>
        <p:spPr>
          <a:xfrm>
            <a:off x="3707130" y="1962150"/>
            <a:ext cx="5038725" cy="1447800"/>
          </a:xfrm>
          <a:prstGeom prst="rect">
            <a:avLst/>
          </a:prstGeom>
        </p:spPr>
      </p:pic>
      <p:sp>
        <p:nvSpPr>
          <p:cNvPr id="8" name="文本框 7"/>
          <p:cNvSpPr txBox="1"/>
          <p:nvPr/>
        </p:nvSpPr>
        <p:spPr>
          <a:xfrm>
            <a:off x="3782378" y="3501866"/>
            <a:ext cx="5038249" cy="184666"/>
          </a:xfrm>
          <a:prstGeom prst="rect">
            <a:avLst/>
          </a:prstGeom>
          <a:noFill/>
        </p:spPr>
        <p:txBody>
          <a:bodyPr wrap="square" rtlCol="0">
            <a:spAutoFit/>
          </a:bodyPr>
          <a:lstStyle/>
          <a:p>
            <a:r>
              <a:rPr lang="zh-CN" altLang="en-US" sz="600"/>
              <a:t>C. Frueh, A. Sud and V. Kwatra, "Headset removal for virtual and mixed reality" in ACM SIGGRAPH 2017 Talks, ACM, pp. 80, 2017.</a:t>
            </a:r>
          </a:p>
        </p:txBody>
      </p:sp>
      <p:pic>
        <p:nvPicPr>
          <p:cNvPr id="11" name="图片 10"/>
          <p:cNvPicPr>
            <a:picLocks noChangeAspect="1"/>
          </p:cNvPicPr>
          <p:nvPr>
            <p:custDataLst>
              <p:tags r:id="rId3"/>
            </p:custDataLst>
          </p:nvPr>
        </p:nvPicPr>
        <p:blipFill>
          <a:blip r:embed="rId9"/>
          <a:stretch>
            <a:fillRect/>
          </a:stretch>
        </p:blipFill>
        <p:spPr>
          <a:xfrm>
            <a:off x="3707131" y="4711065"/>
            <a:ext cx="3025616" cy="800100"/>
          </a:xfrm>
          <a:prstGeom prst="rect">
            <a:avLst/>
          </a:prstGeom>
        </p:spPr>
      </p:pic>
      <p:pic>
        <p:nvPicPr>
          <p:cNvPr id="12" name="图片 11"/>
          <p:cNvPicPr>
            <a:picLocks noChangeAspect="1"/>
          </p:cNvPicPr>
          <p:nvPr>
            <p:custDataLst>
              <p:tags r:id="rId4"/>
            </p:custDataLst>
          </p:nvPr>
        </p:nvPicPr>
        <p:blipFill>
          <a:blip r:embed="rId10"/>
          <a:stretch>
            <a:fillRect/>
          </a:stretch>
        </p:blipFill>
        <p:spPr>
          <a:xfrm>
            <a:off x="3707130" y="3853339"/>
            <a:ext cx="2952750" cy="742950"/>
          </a:xfrm>
          <a:prstGeom prst="rect">
            <a:avLst/>
          </a:prstGeom>
        </p:spPr>
      </p:pic>
      <p:sp>
        <p:nvSpPr>
          <p:cNvPr id="13" name="文本框 12"/>
          <p:cNvSpPr txBox="1"/>
          <p:nvPr/>
        </p:nvSpPr>
        <p:spPr>
          <a:xfrm>
            <a:off x="323528" y="435304"/>
            <a:ext cx="7057073" cy="769441"/>
          </a:xfrm>
          <a:prstGeom prst="rect">
            <a:avLst/>
          </a:prstGeom>
          <a:noFill/>
        </p:spPr>
        <p:txBody>
          <a:bodyPr wrap="square" rtlCol="0">
            <a:spAutoFit/>
          </a:bodyPr>
          <a:lstStyle/>
          <a:p>
            <a:r>
              <a:rPr lang="en-US" altLang="zh-CN" sz="4400" dirty="0">
                <a:latin typeface="+mj-lt"/>
                <a:cs typeface="+mj-lt"/>
              </a:rPr>
              <a:t>I</a:t>
            </a:r>
            <a:r>
              <a:rPr lang="zh-CN" altLang="en-US" sz="4400" dirty="0">
                <a:latin typeface="+mj-lt"/>
                <a:cs typeface="+mj-lt"/>
              </a:rPr>
              <a:t>n-place headset removal</a:t>
            </a:r>
          </a:p>
        </p:txBody>
      </p:sp>
      <p:sp>
        <p:nvSpPr>
          <p:cNvPr id="2" name="文本框 1"/>
          <p:cNvSpPr txBox="1"/>
          <p:nvPr/>
        </p:nvSpPr>
        <p:spPr>
          <a:xfrm>
            <a:off x="220981" y="4869180"/>
            <a:ext cx="3198971" cy="300082"/>
          </a:xfrm>
          <a:prstGeom prst="rect">
            <a:avLst/>
          </a:prstGeom>
          <a:noFill/>
        </p:spPr>
        <p:txBody>
          <a:bodyPr wrap="square" rtlCol="0">
            <a:spAutoFit/>
          </a:bodyPr>
          <a:lstStyle/>
          <a:p>
            <a:r>
              <a:rPr lang="zh-CN" altLang="en-US" sz="1350"/>
              <a:t>Constructing and projecting 3d models</a:t>
            </a:r>
          </a:p>
        </p:txBody>
      </p:sp>
      <p:sp>
        <p:nvSpPr>
          <p:cNvPr id="3" name="文本框 2"/>
          <p:cNvSpPr txBox="1"/>
          <p:nvPr/>
        </p:nvSpPr>
        <p:spPr>
          <a:xfrm>
            <a:off x="6825615" y="3779044"/>
            <a:ext cx="2318385" cy="507831"/>
          </a:xfrm>
          <a:prstGeom prst="rect">
            <a:avLst/>
          </a:prstGeom>
          <a:noFill/>
        </p:spPr>
        <p:txBody>
          <a:bodyPr wrap="square" rtlCol="0">
            <a:spAutoFit/>
          </a:bodyPr>
          <a:lstStyle/>
          <a:p>
            <a:r>
              <a:rPr lang="zh-CN" altLang="en-US" sz="1350"/>
              <a:t>Integrated eye tracking technology</a:t>
            </a:r>
          </a:p>
        </p:txBody>
      </p:sp>
      <p:sp>
        <p:nvSpPr>
          <p:cNvPr id="5" name="文本框 4"/>
          <p:cNvSpPr txBox="1"/>
          <p:nvPr/>
        </p:nvSpPr>
        <p:spPr>
          <a:xfrm>
            <a:off x="3777616" y="5511165"/>
            <a:ext cx="4309586" cy="300082"/>
          </a:xfrm>
          <a:prstGeom prst="rect">
            <a:avLst/>
          </a:prstGeom>
          <a:noFill/>
        </p:spPr>
        <p:txBody>
          <a:bodyPr wrap="square" rtlCol="0">
            <a:spAutoFit/>
          </a:bodyPr>
          <a:lstStyle/>
          <a:p>
            <a:r>
              <a:rPr lang="zh-CN" altLang="en-US" sz="1350"/>
              <a:t>Deep Learning Based Facial Image Repair Method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8911" y="2243"/>
            <a:ext cx="8558893" cy="1050493"/>
          </a:xfrm>
        </p:spPr>
        <p:txBody>
          <a:bodyPr>
            <a:normAutofit/>
          </a:bodyPr>
          <a:lstStyle/>
          <a:p>
            <a:pPr algn="l"/>
            <a:r>
              <a:rPr lang="en-US" altLang="zh-CN" sz="4800" i="1" dirty="0">
                <a:solidFill>
                  <a:schemeClr val="tx1"/>
                </a:solidFill>
                <a:latin typeface="+mj-lt"/>
              </a:rPr>
              <a:t>Main Idea</a:t>
            </a:r>
            <a:r>
              <a:rPr lang="zh-CN" altLang="en-US" sz="4800" i="1" dirty="0">
                <a:solidFill>
                  <a:schemeClr val="tx1"/>
                </a:solidFill>
                <a:latin typeface="+mj-lt"/>
              </a:rPr>
              <a:t>：</a:t>
            </a:r>
            <a:endParaRPr lang="en-US" altLang="zh-CN" sz="4800" i="1" dirty="0">
              <a:solidFill>
                <a:schemeClr val="tx1"/>
              </a:solidFill>
              <a:latin typeface="+mj-lt"/>
            </a:endParaRPr>
          </a:p>
          <a:p>
            <a:pPr algn="l"/>
            <a:endParaRPr lang="en-US" altLang="zh-CN" i="1" dirty="0">
              <a:solidFill>
                <a:schemeClr val="tx1"/>
              </a:solidFill>
              <a:latin typeface="+mj-lt"/>
            </a:endParaRPr>
          </a:p>
        </p:txBody>
      </p:sp>
      <p:pic>
        <p:nvPicPr>
          <p:cNvPr id="1026" name="Picture 2"/>
          <p:cNvPicPr>
            <a:picLocks noChangeAspect="1" noChangeArrowheads="1"/>
          </p:cNvPicPr>
          <p:nvPr/>
        </p:nvPicPr>
        <p:blipFill>
          <a:blip r:embed="rId3"/>
          <a:srcRect/>
          <a:stretch>
            <a:fillRect/>
          </a:stretch>
        </p:blipFill>
        <p:spPr bwMode="auto">
          <a:xfrm>
            <a:off x="4771291" y="846652"/>
            <a:ext cx="3747391" cy="2910843"/>
          </a:xfrm>
          <a:prstGeom prst="rect">
            <a:avLst/>
          </a:prstGeom>
          <a:noFill/>
          <a:ln w="9525">
            <a:noFill/>
            <a:miter lim="800000"/>
            <a:headEnd/>
            <a:tailEnd/>
          </a:ln>
          <a:effectLst/>
        </p:spPr>
      </p:pic>
      <p:sp>
        <p:nvSpPr>
          <p:cNvPr id="4" name="文本框 3">
            <a:extLst>
              <a:ext uri="{FF2B5EF4-FFF2-40B4-BE49-F238E27FC236}">
                <a16:creationId xmlns:a16="http://schemas.microsoft.com/office/drawing/2014/main" id="{DDA7717F-0264-8F0E-CFEE-E5EC76F54C0A}"/>
              </a:ext>
            </a:extLst>
          </p:cNvPr>
          <p:cNvSpPr txBox="1"/>
          <p:nvPr/>
        </p:nvSpPr>
        <p:spPr>
          <a:xfrm>
            <a:off x="4452282" y="4293096"/>
            <a:ext cx="4664208" cy="2308324"/>
          </a:xfrm>
          <a:prstGeom prst="rect">
            <a:avLst/>
          </a:prstGeom>
          <a:noFill/>
        </p:spPr>
        <p:txBody>
          <a:bodyPr wrap="square">
            <a:spAutoFit/>
          </a:bodyPr>
          <a:lstStyle/>
          <a:p>
            <a:pPr algn="l"/>
            <a:r>
              <a:rPr lang="en-US" altLang="zh-CN" sz="2400" dirty="0">
                <a:cs typeface="Times New Roman" panose="02020603050405020304" pitchFamily="18" charset="0"/>
              </a:rPr>
              <a:t>2:</a:t>
            </a:r>
          </a:p>
          <a:p>
            <a:pPr algn="l"/>
            <a:r>
              <a:rPr lang="en-US" altLang="zh-CN" sz="2400" dirty="0">
                <a:cs typeface="Times New Roman" panose="02020603050405020304" pitchFamily="18" charset="0"/>
              </a:rPr>
              <a:t>A dedicated algorithm is proposed to colorize the NIR eye images and further rectify the color distortion caused by the non-linear mapping of IR light sensitivity.</a:t>
            </a:r>
            <a:endParaRPr lang="zh-CN" altLang="en-US" sz="2400" dirty="0">
              <a:cs typeface="Times New Roman" panose="02020603050405020304" pitchFamily="18" charset="0"/>
            </a:endParaRPr>
          </a:p>
        </p:txBody>
      </p:sp>
      <p:sp>
        <p:nvSpPr>
          <p:cNvPr id="6" name="文本框 5">
            <a:extLst>
              <a:ext uri="{FF2B5EF4-FFF2-40B4-BE49-F238E27FC236}">
                <a16:creationId xmlns:a16="http://schemas.microsoft.com/office/drawing/2014/main" id="{7294F5A0-DEF0-7563-10B5-1289A049774D}"/>
              </a:ext>
            </a:extLst>
          </p:cNvPr>
          <p:cNvSpPr txBox="1"/>
          <p:nvPr/>
        </p:nvSpPr>
        <p:spPr>
          <a:xfrm>
            <a:off x="614018" y="963245"/>
            <a:ext cx="4214842" cy="2677656"/>
          </a:xfrm>
          <a:prstGeom prst="rect">
            <a:avLst/>
          </a:prstGeom>
          <a:noFill/>
        </p:spPr>
        <p:txBody>
          <a:bodyPr wrap="square">
            <a:spAutoFit/>
          </a:bodyPr>
          <a:lstStyle/>
          <a:p>
            <a:pPr algn="l"/>
            <a:r>
              <a:rPr lang="en-US" altLang="zh-CN" sz="2400" dirty="0">
                <a:cs typeface="Times New Roman" panose="02020603050405020304" pitchFamily="18" charset="0"/>
              </a:rPr>
              <a:t>1: </a:t>
            </a:r>
          </a:p>
          <a:p>
            <a:pPr algn="l"/>
            <a:r>
              <a:rPr lang="en-US" altLang="zh-CN" sz="2400" dirty="0">
                <a:cs typeface="Times New Roman" panose="02020603050405020304" pitchFamily="18" charset="0"/>
              </a:rPr>
              <a:t>Develop a setup that consists of two near-infrared (NIR) cameras inside the HMD for eye capturing and one external RGB camera for recording visible face regions.</a:t>
            </a:r>
          </a:p>
        </p:txBody>
      </p:sp>
      <p:pic>
        <p:nvPicPr>
          <p:cNvPr id="8" name="图片 7">
            <a:extLst>
              <a:ext uri="{FF2B5EF4-FFF2-40B4-BE49-F238E27FC236}">
                <a16:creationId xmlns:a16="http://schemas.microsoft.com/office/drawing/2014/main" id="{3755B9C5-A678-91CC-09C0-D52E45EF36D5}"/>
              </a:ext>
            </a:extLst>
          </p:cNvPr>
          <p:cNvPicPr>
            <a:picLocks noChangeAspect="1"/>
          </p:cNvPicPr>
          <p:nvPr/>
        </p:nvPicPr>
        <p:blipFill>
          <a:blip r:embed="rId4"/>
          <a:stretch>
            <a:fillRect/>
          </a:stretch>
        </p:blipFill>
        <p:spPr>
          <a:xfrm>
            <a:off x="961208" y="4411406"/>
            <a:ext cx="3329012" cy="2071703"/>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3441</TotalTime>
  <Words>4012</Words>
  <Application>Microsoft Office PowerPoint</Application>
  <PresentationFormat>全屏显示(4:3)</PresentationFormat>
  <Paragraphs>257</Paragraphs>
  <Slides>26</Slides>
  <Notes>25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KaTeX_Main</vt:lpstr>
      <vt:lpstr>KaTeX_Math</vt:lpstr>
      <vt:lpstr>Söhne</vt:lpstr>
      <vt:lpstr>等线</vt:lpstr>
      <vt:lpstr>Arial</vt:lpstr>
      <vt:lpstr>Calibri</vt:lpstr>
      <vt:lpstr>Cambria Math</vt:lpstr>
      <vt:lpstr>Times New Roman</vt:lpstr>
      <vt:lpstr>Wingdings</vt:lpstr>
      <vt:lpstr>Office 主题</vt:lpstr>
      <vt:lpstr>Mask-off: Synthesizing Face Images in the Presence of Head-mounted Displays</vt:lpstr>
      <vt:lpstr>Related Work</vt:lpstr>
      <vt:lpstr>Facial Performance Capture</vt:lpstr>
      <vt:lpstr>PowerPoint 演示文稿</vt:lpstr>
      <vt:lpstr>Face Reconstruction and Appearance Synthesis</vt:lpstr>
      <vt:lpstr>PowerPoint 演示文稿</vt:lpstr>
      <vt:lpstr>Headset Removal</vt:lpstr>
      <vt:lpstr>PowerPoint 演示文稿</vt:lpstr>
      <vt:lpstr>PowerPoint 演示文稿</vt:lpstr>
      <vt:lpstr>PowerPoint 演示文稿</vt:lpstr>
      <vt:lpstr>PowerPoint 演示文稿</vt:lpstr>
      <vt:lpstr>PowerPoint 演示文稿</vt:lpstr>
      <vt:lpstr>result：</vt:lpstr>
      <vt:lpstr>PowerPoint 演示文稿</vt:lpstr>
      <vt:lpstr>PowerPoint 演示文稿</vt:lpstr>
      <vt:lpstr>Result：</vt:lpstr>
      <vt:lpstr>PowerPoint 演示文稿</vt:lpstr>
      <vt:lpstr>PowerPoint 演示文稿</vt:lpstr>
      <vt:lpstr>PowerPoint 演示文稿</vt:lpstr>
      <vt:lpstr>Result：</vt:lpstr>
      <vt:lpstr>PowerPoint 演示文稿</vt:lpstr>
      <vt:lpstr>PowerPoint 演示文稿</vt:lpstr>
      <vt:lpstr>PowerPoint 演示文稿</vt:lpstr>
      <vt:lpstr>Result：</vt:lpstr>
      <vt:lpstr>Result of the Real System:</vt:lpstr>
      <vt:lpstr>Result of the Real System(Far range)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haoyi xu</dc:creator>
  <cp:lastModifiedBy>haoyi xu</cp:lastModifiedBy>
  <cp:revision>323</cp:revision>
  <dcterms:created xsi:type="dcterms:W3CDTF">2024-02-01T21:07:31Z</dcterms:created>
  <dcterms:modified xsi:type="dcterms:W3CDTF">2024-02-26T20:32:28Z</dcterms:modified>
</cp:coreProperties>
</file>